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1" r:id="rId1"/>
    <p:sldMasterId id="2147483652" r:id="rId2"/>
    <p:sldMasterId id="2147483653" r:id="rId3"/>
  </p:sldMasterIdLst>
  <p:notesMasterIdLst>
    <p:notesMasterId r:id="rId45"/>
  </p:notesMasterIdLst>
  <p:sldIdLst>
    <p:sldId id="256" r:id="rId4"/>
    <p:sldId id="257" r:id="rId5"/>
    <p:sldId id="258" r:id="rId6"/>
    <p:sldId id="596" r:id="rId7"/>
    <p:sldId id="597" r:id="rId8"/>
    <p:sldId id="598" r:id="rId9"/>
    <p:sldId id="369" r:id="rId10"/>
    <p:sldId id="370" r:id="rId11"/>
    <p:sldId id="371" r:id="rId12"/>
    <p:sldId id="578" r:id="rId13"/>
    <p:sldId id="579" r:id="rId14"/>
    <p:sldId id="470" r:id="rId15"/>
    <p:sldId id="552" r:id="rId16"/>
    <p:sldId id="474" r:id="rId17"/>
    <p:sldId id="553" r:id="rId18"/>
    <p:sldId id="584" r:id="rId19"/>
    <p:sldId id="585" r:id="rId20"/>
    <p:sldId id="586" r:id="rId21"/>
    <p:sldId id="588" r:id="rId22"/>
    <p:sldId id="589" r:id="rId23"/>
    <p:sldId id="590" r:id="rId24"/>
    <p:sldId id="591" r:id="rId25"/>
    <p:sldId id="489" r:id="rId26"/>
    <p:sldId id="490" r:id="rId27"/>
    <p:sldId id="554" r:id="rId28"/>
    <p:sldId id="555" r:id="rId29"/>
    <p:sldId id="556" r:id="rId30"/>
    <p:sldId id="557" r:id="rId31"/>
    <p:sldId id="558" r:id="rId32"/>
    <p:sldId id="559" r:id="rId33"/>
    <p:sldId id="560" r:id="rId34"/>
    <p:sldId id="523" r:id="rId35"/>
    <p:sldId id="594" r:id="rId36"/>
    <p:sldId id="595" r:id="rId37"/>
    <p:sldId id="561" r:id="rId38"/>
    <p:sldId id="562" r:id="rId39"/>
    <p:sldId id="563" r:id="rId40"/>
    <p:sldId id="564" r:id="rId41"/>
    <p:sldId id="565" r:id="rId42"/>
    <p:sldId id="566" r:id="rId43"/>
    <p:sldId id="570" r:id="rId44"/>
  </p:sldIdLst>
  <p:sldSz cx="9144000" cy="5715000" type="screen16x10"/>
  <p:notesSz cx="6710363" cy="98425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000000"/>
          </p15:clr>
        </p15:guide>
        <p15:guide id="2" pos="2736">
          <p15:clr>
            <a:srgbClr val="000000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0">
          <p15:clr>
            <a:srgbClr val="000000"/>
          </p15:clr>
        </p15:guide>
        <p15:guide id="2" pos="2114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5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EA42907-5DDE-4F9D-AFB3-B6574601A35B}">
  <a:tblStyle styleId="{BEA42907-5DDE-4F9D-AFB3-B6574601A35B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CCFA1FBC-3B98-40D3-B690-47C39F3A3DA0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78" autoAdjust="0"/>
    <p:restoredTop sz="94434" autoAdjust="0"/>
  </p:normalViewPr>
  <p:slideViewPr>
    <p:cSldViewPr snapToGrid="0">
      <p:cViewPr varScale="1">
        <p:scale>
          <a:sx n="81" d="100"/>
          <a:sy n="81" d="100"/>
        </p:scale>
        <p:origin x="852" y="56"/>
      </p:cViewPr>
      <p:guideLst>
        <p:guide orient="horz" pos="1800"/>
        <p:guide pos="273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00"/>
        <p:guide pos="211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presProps" Target="pres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0050" cy="531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770312" y="0"/>
            <a:ext cx="2940050" cy="531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7350" y="754062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437" cy="43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10687"/>
            <a:ext cx="2940050" cy="531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50" cy="531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marR="0" lvl="0" indent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90A2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‹#›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6961686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437" cy="43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8" name="Google Shape;4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989161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10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2068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11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8597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12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7782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13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8230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14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3747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15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246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bf423275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bf423275d_0_50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1" name="Google Shape;81;g7bf423275d_0_50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16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9598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17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291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18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0451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19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073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" name="Google Shape;5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09153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20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1523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21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6614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22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605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bf423275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bf423275d_0_50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1" name="Google Shape;81;g7bf423275d_0_50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23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9949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24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2299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25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2947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26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7220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27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6132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28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47730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29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674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3" name="Google Shape;6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3486964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30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31716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31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04151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bf423275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bf423275d_0_50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1" name="Google Shape;81;g7bf423275d_0_50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32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4544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33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5682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34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76303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35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75623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36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41660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37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05475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38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4095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39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025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7350" y="754063"/>
            <a:ext cx="5937250" cy="3711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090A2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4</a:t>
            </a:fld>
            <a:endParaRPr lang="en-US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632238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40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63056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55" name="Google Shape;155;p24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56" name="Google Shape;156;p24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41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22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7350" y="754063"/>
            <a:ext cx="5937250" cy="3711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090A2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5</a:t>
            </a:fld>
            <a:endParaRPr lang="en-US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96950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3" name="Google Shape;6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41059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bf423275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bf423275d_0_50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1" name="Google Shape;81;g7bf423275d_0_50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7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4962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8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6846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9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359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12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ctrTitle"/>
          </p:nvPr>
        </p:nvSpPr>
        <p:spPr>
          <a:xfrm>
            <a:off x="685800" y="1775354"/>
            <a:ext cx="7772400" cy="12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sz="3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2pPr>
            <a:lvl3pPr lvl="2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3pPr>
            <a:lvl4pPr lvl="3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4pPr>
            <a:lvl5pPr lvl="4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5pPr>
            <a:lvl6pPr lvl="5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6pPr>
            <a:lvl7pPr lvl="6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7pPr>
            <a:lvl8pPr lvl="7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8pPr>
            <a:lvl9pPr lvl="8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ubTitle" idx="1"/>
          </p:nvPr>
        </p:nvSpPr>
        <p:spPr>
          <a:xfrm>
            <a:off x="1371600" y="3238505"/>
            <a:ext cx="6400800" cy="14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626"/>
              </a:spcBef>
              <a:spcAft>
                <a:spcPts val="0"/>
              </a:spcAft>
              <a:buClr>
                <a:srgbClr val="D16349"/>
              </a:buClr>
              <a:buSzPts val="2380"/>
              <a:buFont typeface="Noto Sans Symbols"/>
              <a:buNone/>
              <a:defRPr sz="252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539"/>
              </a:spcBef>
              <a:spcAft>
                <a:spcPts val="0"/>
              </a:spcAft>
              <a:buClr>
                <a:srgbClr val="CCB400"/>
              </a:buClr>
              <a:buSzPts val="1680"/>
              <a:buFont typeface="Noto Sans Symbols"/>
              <a:buNone/>
              <a:defRPr sz="216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449"/>
              </a:spcBef>
              <a:spcAft>
                <a:spcPts val="0"/>
              </a:spcAft>
              <a:buClr>
                <a:srgbClr val="8CADAE"/>
              </a:buClr>
              <a:buSzPts val="1500"/>
              <a:buFont typeface="Noto Sans Symbols"/>
              <a:buNone/>
              <a:defRPr sz="180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404"/>
              </a:spcBef>
              <a:spcAft>
                <a:spcPts val="0"/>
              </a:spcAft>
              <a:buClr>
                <a:srgbClr val="8C7B70"/>
              </a:buClr>
              <a:buSzPts val="1260"/>
              <a:buFont typeface="Noto Sans Symbols"/>
              <a:buNone/>
              <a:defRPr sz="162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lv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1"/>
          </p:nvPr>
        </p:nvSpPr>
        <p:spPr>
          <a:xfrm>
            <a:off x="457201" y="1279267"/>
            <a:ext cx="40401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None/>
              <a:defRPr sz="2100" b="1"/>
            </a:lvl1pPr>
            <a:lvl2pPr marL="914400" lvl="1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None/>
              <a:defRPr sz="1800" b="1"/>
            </a:lvl2pPr>
            <a:lvl3pPr marL="1371600" lvl="2" indent="-2286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None/>
              <a:defRPr sz="1600" b="1"/>
            </a:lvl3pPr>
            <a:lvl4pPr marL="1828800" lvl="3" indent="-2286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None/>
              <a:defRPr sz="1400" b="1"/>
            </a:lvl4pPr>
            <a:lvl5pPr marL="2286000" lvl="4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None/>
              <a:defRPr sz="1400" b="1"/>
            </a:lvl5pPr>
            <a:lvl6pPr marL="2743200" lvl="5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6pPr>
            <a:lvl7pPr marL="3200400" lvl="6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7pPr>
            <a:lvl8pPr marL="3657600" lvl="7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8pPr>
            <a:lvl9pPr marL="4114800" lvl="8" indent="-2286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None/>
              <a:defRPr sz="1400" b="1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2"/>
          </p:nvPr>
        </p:nvSpPr>
        <p:spPr>
          <a:xfrm>
            <a:off x="457201" y="1812396"/>
            <a:ext cx="4040100" cy="32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lvl="0" indent="-38862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Char char="▪"/>
              <a:defRPr sz="2100"/>
            </a:lvl1pPr>
            <a:lvl2pPr marL="914400" lvl="1" indent="-35433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Char char="▪"/>
              <a:defRPr sz="1800"/>
            </a:lvl2pPr>
            <a:lvl3pPr marL="1371600" lvl="2" indent="-3302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175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Char char="▪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Char char="▪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Char char="•"/>
              <a:defRPr sz="1400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3"/>
          </p:nvPr>
        </p:nvSpPr>
        <p:spPr>
          <a:xfrm>
            <a:off x="4645275" y="1279267"/>
            <a:ext cx="40416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None/>
              <a:defRPr sz="2100" b="1"/>
            </a:lvl1pPr>
            <a:lvl2pPr marL="914400" lvl="1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None/>
              <a:defRPr sz="1800" b="1"/>
            </a:lvl2pPr>
            <a:lvl3pPr marL="1371600" lvl="2" indent="-2286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None/>
              <a:defRPr sz="1600" b="1"/>
            </a:lvl3pPr>
            <a:lvl4pPr marL="1828800" lvl="3" indent="-2286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None/>
              <a:defRPr sz="1400" b="1"/>
            </a:lvl4pPr>
            <a:lvl5pPr marL="2286000" lvl="4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None/>
              <a:defRPr sz="1400" b="1"/>
            </a:lvl5pPr>
            <a:lvl6pPr marL="2743200" lvl="5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6pPr>
            <a:lvl7pPr marL="3200400" lvl="6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7pPr>
            <a:lvl8pPr marL="3657600" lvl="7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8pPr>
            <a:lvl9pPr marL="4114800" lvl="8" indent="-2286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None/>
              <a:defRPr sz="1400" b="1"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4"/>
          </p:nvPr>
        </p:nvSpPr>
        <p:spPr>
          <a:xfrm>
            <a:off x="4645275" y="1812396"/>
            <a:ext cx="4041600" cy="32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lvl="0" indent="-38862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Char char="▪"/>
              <a:defRPr sz="2100"/>
            </a:lvl1pPr>
            <a:lvl2pPr marL="914400" lvl="1" indent="-35433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Char char="▪"/>
              <a:defRPr sz="1800"/>
            </a:lvl2pPr>
            <a:lvl3pPr marL="1371600" lvl="2" indent="-3302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175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Char char="▪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Char char="▪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Char char="•"/>
              <a:defRPr sz="1400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7232799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lv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1"/>
          </p:nvPr>
        </p:nvSpPr>
        <p:spPr>
          <a:xfrm>
            <a:off x="457201" y="1279267"/>
            <a:ext cx="40401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None/>
              <a:defRPr sz="2100" b="1"/>
            </a:lvl1pPr>
            <a:lvl2pPr marL="914400" lvl="1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None/>
              <a:defRPr sz="1800" b="1"/>
            </a:lvl2pPr>
            <a:lvl3pPr marL="1371600" lvl="2" indent="-2286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None/>
              <a:defRPr sz="1600" b="1"/>
            </a:lvl3pPr>
            <a:lvl4pPr marL="1828800" lvl="3" indent="-2286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None/>
              <a:defRPr sz="1400" b="1"/>
            </a:lvl4pPr>
            <a:lvl5pPr marL="2286000" lvl="4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None/>
              <a:defRPr sz="1400" b="1"/>
            </a:lvl5pPr>
            <a:lvl6pPr marL="2743200" lvl="5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6pPr>
            <a:lvl7pPr marL="3200400" lvl="6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7pPr>
            <a:lvl8pPr marL="3657600" lvl="7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8pPr>
            <a:lvl9pPr marL="4114800" lvl="8" indent="-2286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None/>
              <a:defRPr sz="1400" b="1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2"/>
          </p:nvPr>
        </p:nvSpPr>
        <p:spPr>
          <a:xfrm>
            <a:off x="457201" y="1812396"/>
            <a:ext cx="4040100" cy="32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lvl="0" indent="-38862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Char char="▪"/>
              <a:defRPr sz="2100"/>
            </a:lvl1pPr>
            <a:lvl2pPr marL="914400" lvl="1" indent="-35433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Char char="▪"/>
              <a:defRPr sz="1800"/>
            </a:lvl2pPr>
            <a:lvl3pPr marL="1371600" lvl="2" indent="-3302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175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Char char="▪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Char char="▪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Char char="•"/>
              <a:defRPr sz="1400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3"/>
          </p:nvPr>
        </p:nvSpPr>
        <p:spPr>
          <a:xfrm>
            <a:off x="4645275" y="1279267"/>
            <a:ext cx="40416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None/>
              <a:defRPr sz="2100" b="1"/>
            </a:lvl1pPr>
            <a:lvl2pPr marL="914400" lvl="1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None/>
              <a:defRPr sz="1800" b="1"/>
            </a:lvl2pPr>
            <a:lvl3pPr marL="1371600" lvl="2" indent="-2286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None/>
              <a:defRPr sz="1600" b="1"/>
            </a:lvl3pPr>
            <a:lvl4pPr marL="1828800" lvl="3" indent="-2286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None/>
              <a:defRPr sz="1400" b="1"/>
            </a:lvl4pPr>
            <a:lvl5pPr marL="2286000" lvl="4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None/>
              <a:defRPr sz="1400" b="1"/>
            </a:lvl5pPr>
            <a:lvl6pPr marL="2743200" lvl="5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6pPr>
            <a:lvl7pPr marL="3200400" lvl="6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7pPr>
            <a:lvl8pPr marL="3657600" lvl="7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8pPr>
            <a:lvl9pPr marL="4114800" lvl="8" indent="-2286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None/>
              <a:defRPr sz="1400" b="1"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4"/>
          </p:nvPr>
        </p:nvSpPr>
        <p:spPr>
          <a:xfrm>
            <a:off x="4645275" y="1812396"/>
            <a:ext cx="4041600" cy="32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lvl="0" indent="-38862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Char char="▪"/>
              <a:defRPr sz="2100"/>
            </a:lvl1pPr>
            <a:lvl2pPr marL="914400" lvl="1" indent="-35433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Char char="▪"/>
              <a:defRPr sz="1800"/>
            </a:lvl2pPr>
            <a:lvl3pPr marL="1371600" lvl="2" indent="-3302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175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Char char="▪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Char char="▪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Char char="•"/>
              <a:defRPr sz="1400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 descr="LED cover slide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7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/>
          <p:nvPr/>
        </p:nvSpPr>
        <p:spPr>
          <a:xfrm>
            <a:off x="8159750" y="61912"/>
            <a:ext cx="914400" cy="204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rgbClr val="505150"/>
                </a:solidFill>
                <a:latin typeface="Arial"/>
                <a:ea typeface="Arial"/>
                <a:cs typeface="Arial"/>
                <a:sym typeface="Arial"/>
              </a:rPr>
              <a:t>Version 1.2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" name="Google Shape;12;p1" descr="Diodes logo (r) small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0250" y="296862"/>
            <a:ext cx="1962150" cy="49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1" descr="diodes web link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305550" y="5305425"/>
            <a:ext cx="1555750" cy="29845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1"/>
          <p:cNvSpPr txBox="1">
            <a:spLocks noGrp="1"/>
          </p:cNvSpPr>
          <p:nvPr>
            <p:ph type="title"/>
          </p:nvPr>
        </p:nvSpPr>
        <p:spPr>
          <a:xfrm>
            <a:off x="561975" y="87312"/>
            <a:ext cx="7315200" cy="54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marR="0" lvl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1"/>
          <p:cNvSpPr txBox="1">
            <a:spLocks noGrp="1"/>
          </p:cNvSpPr>
          <p:nvPr>
            <p:ph type="body" idx="1"/>
          </p:nvPr>
        </p:nvSpPr>
        <p:spPr>
          <a:xfrm>
            <a:off x="561975" y="952500"/>
            <a:ext cx="7456487" cy="39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marR="0" lvl="0" indent="-47244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3840"/>
              <a:buFont typeface="Noto Sans Symbols"/>
              <a:buChar char="▪"/>
              <a:defRPr sz="3200" b="1" i="0" u="none" strike="noStrike" cap="none">
                <a:solidFill>
                  <a:srgbClr val="10468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7344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187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70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1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12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transition spd="slow"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3" descr="bottom curve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05200" y="4914900"/>
            <a:ext cx="5638800" cy="80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3" descr="LED std slide top strip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914400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3" descr="Diodes logo (r) small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65150" y="5118100"/>
            <a:ext cx="1476375" cy="376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3" descr="grad.jp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0" y="747712"/>
            <a:ext cx="9144000" cy="69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3" descr="diodes web link.jpg"/>
          <p:cNvPicPr preferRelativeResize="0"/>
          <p:nvPr/>
        </p:nvPicPr>
        <p:blipFill rotWithShape="1">
          <a:blip r:embed="rId8">
            <a:alphaModFix/>
          </a:blip>
          <a:srcRect l="6701" t="14872" r="6127" b="10758"/>
          <a:stretch/>
        </p:blipFill>
        <p:spPr>
          <a:xfrm>
            <a:off x="6292850" y="5314950"/>
            <a:ext cx="1581150" cy="30480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3"/>
          <p:cNvSpPr txBox="1">
            <a:spLocks noGrp="1"/>
          </p:cNvSpPr>
          <p:nvPr>
            <p:ph type="title"/>
          </p:nvPr>
        </p:nvSpPr>
        <p:spPr>
          <a:xfrm>
            <a:off x="561975" y="87312"/>
            <a:ext cx="7315200" cy="5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marR="0" lvl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body" idx="1"/>
          </p:nvPr>
        </p:nvSpPr>
        <p:spPr>
          <a:xfrm>
            <a:off x="561975" y="952500"/>
            <a:ext cx="7456500" cy="39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marR="0" lvl="0" indent="-47244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3840"/>
              <a:buFont typeface="Noto Sans Symbols"/>
              <a:buChar char="▪"/>
              <a:defRPr sz="3200" b="1" i="0" u="none" strike="noStrike" cap="none">
                <a:solidFill>
                  <a:srgbClr val="10468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7344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187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70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4" r:id="rId2"/>
  </p:sldLayoutIdLst>
  <p:transition spd="slow"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5" descr="bottom curve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05200" y="4914900"/>
            <a:ext cx="5638800" cy="80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5" descr="LED std slide top strip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914400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5" descr="Diodes logo (r) small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65150" y="5118100"/>
            <a:ext cx="1476375" cy="376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5" descr="grad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0" y="747712"/>
            <a:ext cx="9144000" cy="69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5" descr="diodes web link.jpg"/>
          <p:cNvPicPr preferRelativeResize="0"/>
          <p:nvPr/>
        </p:nvPicPr>
        <p:blipFill rotWithShape="1">
          <a:blip r:embed="rId7">
            <a:alphaModFix/>
          </a:blip>
          <a:srcRect l="6701" t="14872" r="6127" b="10758"/>
          <a:stretch/>
        </p:blipFill>
        <p:spPr>
          <a:xfrm>
            <a:off x="6292850" y="5314950"/>
            <a:ext cx="1581150" cy="3048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561975" y="87312"/>
            <a:ext cx="7315200" cy="5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marR="0" lvl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561975" y="952500"/>
            <a:ext cx="7456500" cy="39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marR="0" lvl="0" indent="-47244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3840"/>
              <a:buFont typeface="Noto Sans Symbols"/>
              <a:buChar char="▪"/>
              <a:defRPr sz="3200" b="1" i="0" u="none" strike="noStrike" cap="none">
                <a:solidFill>
                  <a:srgbClr val="10468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7344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187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70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</p:sldLayoutIdLst>
  <p:transition spd="slow"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32.xml"/><Relationship Id="rId3" Type="http://schemas.openxmlformats.org/officeDocument/2006/relationships/slide" Target="slide4.xml"/><Relationship Id="rId7" Type="http://schemas.openxmlformats.org/officeDocument/2006/relationships/slide" Target="slide2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6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9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7F7F7"/>
            </a:gs>
            <a:gs pos="74000">
              <a:srgbClr val="BCBCBC"/>
            </a:gs>
            <a:gs pos="83000">
              <a:srgbClr val="BCBCBC"/>
            </a:gs>
            <a:gs pos="100000">
              <a:srgbClr val="D2D2D2"/>
            </a:gs>
          </a:gsLst>
          <a:lin ang="5400000" scaled="0"/>
        </a:gra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/>
        </p:nvSpPr>
        <p:spPr>
          <a:xfrm>
            <a:off x="252412" y="1652587"/>
            <a:ext cx="4679950" cy="12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lnSpc>
                <a:spcPct val="150000"/>
              </a:lnSpc>
              <a:buClr>
                <a:srgbClr val="FFFFFF"/>
              </a:buClr>
              <a:buSzPts val="2800"/>
            </a:pPr>
            <a:r>
              <a:rPr lang="en-US" sz="2800" b="1" dirty="0" smtClean="0">
                <a:solidFill>
                  <a:srgbClr val="FFFFFF"/>
                </a:solidFill>
              </a:rPr>
              <a:t>ZXCT212 PSpice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lang="en-US" sz="2800" b="1" i="0" u="none" strike="noStrike" cap="non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Model Validation Report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7"/>
          <p:cNvSpPr txBox="1"/>
          <p:nvPr/>
        </p:nvSpPr>
        <p:spPr>
          <a:xfrm>
            <a:off x="252412" y="3314700"/>
            <a:ext cx="1981200" cy="23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en-US" sz="1800" dirty="0" smtClean="0">
                <a:solidFill>
                  <a:srgbClr val="FFFFFF"/>
                </a:solidFill>
              </a:rPr>
              <a:t>15</a:t>
            </a:r>
            <a:r>
              <a:rPr lang="en-US" sz="1800" b="0" i="0" u="none" strike="noStrike" cap="none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/03/2024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7"/>
          <p:cNvSpPr txBox="1"/>
          <p:nvPr/>
        </p:nvSpPr>
        <p:spPr>
          <a:xfrm>
            <a:off x="8147241" y="80401"/>
            <a:ext cx="914400" cy="20478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81025" tIns="40500" rIns="81025" bIns="405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800"/>
              <a:buFont typeface="Arial"/>
              <a:buNone/>
            </a:pPr>
            <a:r>
              <a:rPr lang="en-US" sz="800" b="0" i="0" u="none" strike="noStrike" cap="none" dirty="0">
                <a:solidFill>
                  <a:srgbClr val="505150"/>
                </a:solidFill>
                <a:latin typeface="Arial"/>
                <a:ea typeface="Arial"/>
                <a:cs typeface="Arial"/>
                <a:sym typeface="Arial"/>
              </a:rPr>
              <a:t>Version 1.0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10</a:t>
            </a:fld>
            <a:endParaRPr sz="110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Gain Error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Test Setup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and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61400" y="3939691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1400" y="4144189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frequency response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device. The Error is inducted in the device by changing the values of the source resistors, RS1 &amp; RS2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Keep AC=1 : For AC analysis; Keep AC=0 :  For transient analysis. 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complete which runs for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frequency range of 10Hz to 10MHz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latin typeface="+mj-lt"/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VREF=2.5V, FREQ=10Hz – 10MHz</a:t>
            </a:r>
            <a:endParaRPr sz="1000" b="1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3393" y="1254754"/>
            <a:ext cx="5352393" cy="2635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33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11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24903" y="1307317"/>
            <a:ext cx="291085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Rs(=5</a:t>
            </a:r>
            <a:r>
              <a:rPr lang="el-GR" dirty="0"/>
              <a:t>Ω</a:t>
            </a:r>
            <a:r>
              <a:rPr lang="en-US" dirty="0" smtClean="0"/>
              <a:t>) is connected,</a:t>
            </a:r>
          </a:p>
          <a:p>
            <a:r>
              <a:rPr lang="en-US" dirty="0" smtClean="0"/>
              <a:t>Gain = 59.913 dB = 990.033 V/V</a:t>
            </a:r>
          </a:p>
          <a:p>
            <a:endParaRPr lang="en-US" dirty="0"/>
          </a:p>
          <a:p>
            <a:r>
              <a:rPr lang="en-US" dirty="0"/>
              <a:t>When </a:t>
            </a:r>
            <a:r>
              <a:rPr lang="en-US" dirty="0" smtClean="0"/>
              <a:t>Rs</a:t>
            </a:r>
            <a:r>
              <a:rPr lang="en-US" dirty="0"/>
              <a:t> (=5</a:t>
            </a:r>
            <a:r>
              <a:rPr lang="el-GR" dirty="0"/>
              <a:t>Ω</a:t>
            </a:r>
            <a:r>
              <a:rPr lang="en-US" dirty="0"/>
              <a:t>)</a:t>
            </a:r>
            <a:r>
              <a:rPr lang="en-US" dirty="0" smtClean="0"/>
              <a:t> </a:t>
            </a:r>
            <a:r>
              <a:rPr lang="en-US" dirty="0"/>
              <a:t>is not connected, Gain = </a:t>
            </a:r>
            <a:r>
              <a:rPr lang="en-US" dirty="0" smtClean="0"/>
              <a:t>59.853 </a:t>
            </a:r>
            <a:r>
              <a:rPr lang="en-US" dirty="0"/>
              <a:t>dB = </a:t>
            </a:r>
            <a:r>
              <a:rPr lang="en-US" dirty="0" smtClean="0"/>
              <a:t>983.218 </a:t>
            </a:r>
            <a:r>
              <a:rPr lang="en-US" dirty="0"/>
              <a:t>V/V</a:t>
            </a:r>
          </a:p>
          <a:p>
            <a:endParaRPr lang="en-US" dirty="0" smtClean="0"/>
          </a:p>
          <a:p>
            <a:r>
              <a:rPr lang="en-US" dirty="0" smtClean="0"/>
              <a:t>Therefore, the Gain Error = </a:t>
            </a:r>
          </a:p>
          <a:p>
            <a:endParaRPr lang="en-US" dirty="0" smtClean="0"/>
          </a:p>
          <a:p>
            <a:r>
              <a:rPr lang="en-US" dirty="0" smtClean="0"/>
              <a:t>{(990.033 - 983.218)/990.033}*100 = 0.688%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156" y="4219242"/>
            <a:ext cx="6407479" cy="6731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156" y="1026188"/>
            <a:ext cx="5600210" cy="30016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156" y="4613024"/>
            <a:ext cx="6407479" cy="25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46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12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PSRR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Test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Setup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095442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333283"/>
            <a:ext cx="80581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PSRR characteristics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device.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endParaRPr lang="en-IN" sz="1200" dirty="0" smtClean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Time taken for the simulation to complete which runs for the frequency range of </a:t>
            </a:r>
            <a:r>
              <a:rPr lang="en-IN" sz="1200" dirty="0" smtClean="0">
                <a:cs typeface="Times New Roman" panose="02020603050405020304" pitchFamily="18" charset="0"/>
              </a:rPr>
              <a:t>10Hz </a:t>
            </a:r>
            <a:r>
              <a:rPr lang="en-IN" sz="1200" dirty="0">
                <a:cs typeface="Times New Roman" panose="02020603050405020304" pitchFamily="18" charset="0"/>
              </a:rPr>
              <a:t>to </a:t>
            </a:r>
            <a:r>
              <a:rPr lang="en-IN" sz="1200" dirty="0" smtClean="0">
                <a:cs typeface="Times New Roman" panose="02020603050405020304" pitchFamily="18" charset="0"/>
              </a:rPr>
              <a:t>100KHz </a:t>
            </a:r>
            <a:r>
              <a:rPr lang="en-IN" sz="1200" dirty="0">
                <a:cs typeface="Times New Roman" panose="02020603050405020304" pitchFamily="18" charset="0"/>
              </a:rPr>
              <a:t>= Few seconds</a:t>
            </a:r>
            <a:r>
              <a:rPr lang="en-IN" sz="1200" dirty="0" smtClean="0">
                <a:cs typeface="Times New Roman" panose="02020603050405020304" pitchFamily="18" charset="0"/>
              </a:rPr>
              <a:t>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endParaRPr lang="en-US" sz="1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3" y="839924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latin typeface="+mj-lt"/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VREF=2.5V, FREQ=10Hz – 100kHz</a:t>
            </a:r>
            <a:endParaRPr sz="1000" b="1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1" y="1275755"/>
            <a:ext cx="5580993" cy="2734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13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13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61274" y="873549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650575" y="904573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3303" y="1282147"/>
            <a:ext cx="3350172" cy="346327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400" y="1282147"/>
            <a:ext cx="4693580" cy="3466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9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14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IN" sz="1800" dirty="0" smtClean="0">
                <a:cs typeface="Times New Roman" panose="02020603050405020304" pitchFamily="18" charset="0"/>
              </a:rPr>
              <a:t>CMRR </a:t>
            </a:r>
            <a:r>
              <a:rPr lang="en-IN" sz="1800" dirty="0">
                <a:cs typeface="Times New Roman" panose="02020603050405020304" pitchFamily="18" charset="0"/>
              </a:rPr>
              <a:t>Test Setup 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32589" y="2358409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IL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130620" y="3145048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ILED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095442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latin typeface="+mj-lt"/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VREF=2.5V, FREQ=10Hz – 1MHz</a:t>
            </a:r>
            <a:endParaRPr sz="1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1400" y="4332514"/>
            <a:ext cx="80581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CMRR vs frequency response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device.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complete which runs for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frequency range of 10Hz to 1MHz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174" y="1218543"/>
            <a:ext cx="8438114" cy="2876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86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15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3828" y="1450425"/>
            <a:ext cx="3036464" cy="28578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156" y="1332184"/>
            <a:ext cx="5243984" cy="328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37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8370886" y="5362575"/>
            <a:ext cx="392113" cy="266700"/>
          </a:xfrm>
          <a:prstGeom prst="rect">
            <a:avLst/>
          </a:prstGeom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16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054729" y="2398774"/>
            <a:ext cx="4492903" cy="533100"/>
          </a:xfrm>
        </p:spPr>
        <p:txBody>
          <a:bodyPr/>
          <a:lstStyle/>
          <a:p>
            <a:pPr algn="ctr"/>
            <a:r>
              <a:rPr lang="en-US" dirty="0" smtClean="0">
                <a:latin typeface="+mj-lt"/>
                <a:cs typeface="Times New Roman" panose="02020603050405020304" pitchFamily="18" charset="0"/>
              </a:rPr>
              <a:t>Temperature variation</a:t>
            </a:r>
            <a:endParaRPr lang="en-US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18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17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Quiescent current vs Temperature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05589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Quiescent current with respect to temperature variation.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VREF=2.5V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(V_CM)=5V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2090" y="1320500"/>
            <a:ext cx="5557344" cy="2816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55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18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8291" y="1313021"/>
            <a:ext cx="3271344" cy="30663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441" y="1458310"/>
            <a:ext cx="4682359" cy="3200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27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19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Offset voltage vs Temperature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05589"/>
            <a:ext cx="80581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Offset voltage with respect to temperature.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VREF=0, V(IN+)=0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3190" y="1277540"/>
            <a:ext cx="5267333" cy="2825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81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>
            <a:spLocks noGrp="1"/>
          </p:cNvSpPr>
          <p:nvPr>
            <p:ph type="ctrTitle"/>
          </p:nvPr>
        </p:nvSpPr>
        <p:spPr>
          <a:xfrm>
            <a:off x="2254292" y="1027669"/>
            <a:ext cx="4518000" cy="8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 sz="2800" dirty="0" smtClean="0"/>
              <a:t>ZXCT212</a:t>
            </a:r>
            <a:endParaRPr lang="en-US" dirty="0"/>
          </a:p>
        </p:txBody>
      </p:sp>
      <p:graphicFrame>
        <p:nvGraphicFramePr>
          <p:cNvPr id="58" name="Google Shape;58;p8"/>
          <p:cNvGraphicFramePr/>
          <p:nvPr>
            <p:extLst>
              <p:ext uri="{D42A27DB-BD31-4B8C-83A1-F6EECF244321}">
                <p14:modId xmlns:p14="http://schemas.microsoft.com/office/powerpoint/2010/main" val="3152491045"/>
              </p:ext>
            </p:extLst>
          </p:nvPr>
        </p:nvGraphicFramePr>
        <p:xfrm>
          <a:off x="635819" y="1922869"/>
          <a:ext cx="7869150" cy="764481"/>
        </p:xfrm>
        <a:graphic>
          <a:graphicData uri="http://schemas.openxmlformats.org/drawingml/2006/table">
            <a:tbl>
              <a:tblPr>
                <a:noFill/>
                <a:tableStyleId>{BEA42907-5DDE-4F9D-AFB3-B6574601A35B}</a:tableStyleId>
              </a:tblPr>
              <a:tblGrid>
                <a:gridCol w="939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1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653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808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3656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Version</a:t>
                      </a:r>
                      <a:endParaRPr sz="1400" u="none" strike="noStrike" cap="none" dirty="0"/>
                    </a:p>
                  </a:txBody>
                  <a:tcPr marL="91450" marR="91450" marT="45750" marB="45750">
                    <a:lnL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Details</a:t>
                      </a:r>
                      <a:endParaRPr sz="1400" u="none" strike="noStrike" cap="none" dirty="0"/>
                    </a:p>
                  </a:txBody>
                  <a:tcPr marL="91450" marR="91450" marT="45750" marB="45750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Author</a:t>
                      </a:r>
                      <a:endParaRPr sz="1400" u="none" strike="noStrike" cap="none"/>
                    </a:p>
                  </a:txBody>
                  <a:tcPr marL="91450" marR="91450" marT="45750" marB="45750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Date</a:t>
                      </a:r>
                      <a:endParaRPr sz="1400" u="none" strike="noStrike" cap="none" dirty="0"/>
                    </a:p>
                  </a:txBody>
                  <a:tcPr marL="91450" marR="91450" marT="45750" marB="45750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REMARKS</a:t>
                      </a:r>
                      <a:endParaRPr sz="1400" u="none" strike="noStrike" cap="none"/>
                    </a:p>
                  </a:txBody>
                  <a:tcPr marL="91450" marR="91450" marT="45750" marB="45750">
                    <a:lnR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8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1.0</a:t>
                      </a:r>
                      <a:endParaRPr sz="1400" u="none" strike="noStrike" cap="none" dirty="0"/>
                    </a:p>
                  </a:txBody>
                  <a:tcPr marL="91450" marR="91450" marT="45750" marB="45750" anchor="ctr">
                    <a:lnL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dirty="0">
                          <a:solidFill>
                            <a:schemeClr val="dk1"/>
                          </a:solidFill>
                        </a:rPr>
                        <a:t>PSpice Results</a:t>
                      </a:r>
                      <a:endParaRPr sz="1400" u="none" strike="noStrike" cap="none" dirty="0"/>
                    </a:p>
                  </a:txBody>
                  <a:tcPr marL="91450" marR="91450" marT="45750" marB="45750" anchor="ctr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Sankalp</a:t>
                      </a:r>
                      <a:endParaRPr sz="1400" u="none" strike="noStrike" cap="none" dirty="0"/>
                    </a:p>
                  </a:txBody>
                  <a:tcPr marL="91450" marR="91450" marT="45750" marB="45750" anchor="ctr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 dirty="0" smtClean="0">
                          <a:solidFill>
                            <a:schemeClr val="dk1"/>
                          </a:solidFill>
                        </a:rPr>
                        <a:t>15MAR2024</a:t>
                      </a:r>
                      <a:endParaRPr sz="1400" u="none" strike="noStrike" cap="none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50" marB="45750" anchor="ctr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Initial</a:t>
                      </a:r>
                      <a:r>
                        <a:rPr lang="en-US" sz="1600" b="0" u="none" strike="noStrike" cap="none" baseline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Release</a:t>
                      </a:r>
                      <a:endParaRPr sz="1600" b="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50" marB="45750" anchor="ctr">
                    <a:lnR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9" name="Google Shape;59;p8"/>
          <p:cNvSpPr txBox="1"/>
          <p:nvPr/>
        </p:nvSpPr>
        <p:spPr>
          <a:xfrm>
            <a:off x="343325" y="190450"/>
            <a:ext cx="5769000" cy="5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Version History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8"/>
          <p:cNvSpPr txBox="1"/>
          <p:nvPr/>
        </p:nvSpPr>
        <p:spPr>
          <a:xfrm>
            <a:off x="8567737" y="5378450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lang="en-US" sz="1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20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97890" y="1047833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841869" y="1047834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8290" y="1568671"/>
            <a:ext cx="3342289" cy="29445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8635" y="1568670"/>
            <a:ext cx="4373615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18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21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CMRR vs Temperature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90374" y="4114020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0374" y="4421797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CMRR with respect to temperature.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VREF=2.5, V(IN+)=12V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174" y="1218543"/>
            <a:ext cx="8438114" cy="2975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65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22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50575" y="1272946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3208" y="1629276"/>
            <a:ext cx="3733992" cy="309460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96" y="1330284"/>
            <a:ext cx="4563112" cy="339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74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8370886" y="5362575"/>
            <a:ext cx="392113" cy="266700"/>
          </a:xfrm>
          <a:prstGeom prst="rect">
            <a:avLst/>
          </a:prstGeom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23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054729" y="2398774"/>
            <a:ext cx="4492903" cy="533100"/>
          </a:xfrm>
        </p:spPr>
        <p:txBody>
          <a:bodyPr/>
          <a:lstStyle/>
          <a:p>
            <a:pPr algn="ctr"/>
            <a:r>
              <a:rPr lang="en-US" dirty="0" smtClean="0">
                <a:latin typeface="+mj-lt"/>
                <a:cs typeface="Times New Roman" panose="02020603050405020304" pitchFamily="18" charset="0"/>
              </a:rPr>
              <a:t>DC</a:t>
            </a:r>
            <a:r>
              <a:rPr lang="en-US" i="0" u="none" strike="noStrike" cap="none" dirty="0" smtClean="0">
                <a:solidFill>
                  <a:srgbClr val="10468B"/>
                </a:solidFill>
                <a:latin typeface="+mj-lt"/>
                <a:cs typeface="Times New Roman" panose="02020603050405020304" pitchFamily="18" charset="0"/>
                <a:sym typeface="Arial"/>
              </a:rPr>
              <a:t> Analysis</a:t>
            </a:r>
            <a:endParaRPr lang="en-US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92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24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Bias Current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Test Setup 1 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05589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input bias current with respect to the common mode voltage variation.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VREF=2.5V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(V_CM)=5V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4565" y="1284146"/>
            <a:ext cx="5147441" cy="272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64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25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5958" y="1222301"/>
            <a:ext cx="3438042" cy="321621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5980" y="4510008"/>
            <a:ext cx="4990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Internal nodes are plotted to avoid the effect of loop resistors.</a:t>
            </a:r>
          </a:p>
          <a:p>
            <a:r>
              <a:rPr lang="en-US" dirty="0" smtClean="0"/>
              <a:t>ABM213: Non inverting; ABM214: </a:t>
            </a:r>
            <a:r>
              <a:rPr lang="en-US" dirty="0"/>
              <a:t>I</a:t>
            </a:r>
            <a:r>
              <a:rPr lang="en-US" dirty="0" smtClean="0"/>
              <a:t>nverting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583" y="1219896"/>
            <a:ext cx="5431375" cy="3218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9086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26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>
                <a:cs typeface="Times New Roman" panose="02020603050405020304" pitchFamily="18" charset="0"/>
              </a:rPr>
              <a:t>Bias Current Test Setup </a:t>
            </a:r>
            <a:r>
              <a:rPr lang="en-IN" sz="1800" dirty="0" smtClean="0">
                <a:cs typeface="Times New Roman" panose="02020603050405020304" pitchFamily="18" charset="0"/>
              </a:rPr>
              <a:t>2 </a:t>
            </a:r>
            <a:r>
              <a:rPr lang="en-IN" sz="1800" dirty="0">
                <a:cs typeface="Times New Roman" panose="02020603050405020304" pitchFamily="18" charset="0"/>
              </a:rPr>
              <a:t>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4" y="4097840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4" y="4334375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input bias current with respect to the common mode voltage variation.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VSUPPLY=0V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VREF=2.5V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(V_CM)=5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3621" y="1242797"/>
            <a:ext cx="5580993" cy="2841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184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27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8374" y="1182427"/>
            <a:ext cx="3507382" cy="32675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5980" y="4510008"/>
            <a:ext cx="4990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Internal nodes are plotted to avoid the effect of loop resistors.</a:t>
            </a:r>
          </a:p>
          <a:p>
            <a:r>
              <a:rPr lang="en-US" dirty="0" smtClean="0"/>
              <a:t>ABM213: Non inverting; ABM214: </a:t>
            </a:r>
            <a:r>
              <a:rPr lang="en-US" dirty="0"/>
              <a:t>I</a:t>
            </a:r>
            <a:r>
              <a:rPr lang="en-US" dirty="0" smtClean="0"/>
              <a:t>nverting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277" y="1182427"/>
            <a:ext cx="5275097" cy="3267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0181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28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Bias Current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Test Setup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3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72000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input bias current with respect to the common mode voltage variation.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VREF=0V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(V_CM)=5V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386" y="1311519"/>
            <a:ext cx="5336628" cy="2866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4730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29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7714" y="1222300"/>
            <a:ext cx="3546286" cy="32770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9156" y="4529656"/>
            <a:ext cx="4990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Internal nodes are plotted to avoid the effect of loop resistors.</a:t>
            </a:r>
          </a:p>
          <a:p>
            <a:r>
              <a:rPr lang="en-US" dirty="0" smtClean="0"/>
              <a:t>ABM213: Non inverting; ABM214: </a:t>
            </a:r>
            <a:r>
              <a:rPr lang="en-US" dirty="0"/>
              <a:t>I</a:t>
            </a:r>
            <a:r>
              <a:rPr lang="en-US" dirty="0" smtClean="0"/>
              <a:t>nverting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156" y="1222303"/>
            <a:ext cx="5238558" cy="327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494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399350" y="113025"/>
            <a:ext cx="8229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dirty="0">
                <a:solidFill>
                  <a:schemeClr val="lt1"/>
                </a:solidFill>
                <a:latin typeface="+mj-lt"/>
                <a:cs typeface="Times New Roman" panose="02020603050405020304" pitchFamily="18" charset="0"/>
                <a:sym typeface="Arial"/>
              </a:rPr>
              <a:t>Contents</a:t>
            </a:r>
            <a:endParaRPr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6" name="Google Shape;66;p9"/>
          <p:cNvSpPr txBox="1"/>
          <p:nvPr/>
        </p:nvSpPr>
        <p:spPr>
          <a:xfrm>
            <a:off x="8567737" y="5378450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fld id="{00000000-1234-1234-1234-123412341234}" type="slidenum">
              <a:rPr lang="en-US" sz="1100" b="0" i="0" u="none" strike="noStrike" cap="none">
                <a:solidFill>
                  <a:schemeClr val="lt1"/>
                </a:solidFill>
                <a:latin typeface="+mj-lt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100"/>
                <a:buFont typeface="Arial"/>
                <a:buNone/>
              </a:pPr>
              <a:t>3</a:t>
            </a:fld>
            <a:endParaRPr sz="1400" b="0" i="0" u="none" strike="noStrike" cap="none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54096"/>
              </p:ext>
            </p:extLst>
          </p:nvPr>
        </p:nvGraphicFramePr>
        <p:xfrm>
          <a:off x="570016" y="1182415"/>
          <a:ext cx="7997721" cy="3476373"/>
        </p:xfrm>
        <a:graphic>
          <a:graphicData uri="http://schemas.openxmlformats.org/drawingml/2006/table">
            <a:tbl>
              <a:tblPr firstRow="1" bandRow="1">
                <a:tableStyleId>{CCFA1FBC-3B98-40D3-B690-47C39F3A3DA0}</a:tableStyleId>
              </a:tblPr>
              <a:tblGrid>
                <a:gridCol w="1260520">
                  <a:extLst>
                    <a:ext uri="{9D8B030D-6E8A-4147-A177-3AD203B41FA5}">
                      <a16:colId xmlns:a16="http://schemas.microsoft.com/office/drawing/2014/main" val="3941782655"/>
                    </a:ext>
                  </a:extLst>
                </a:gridCol>
                <a:gridCol w="5879418">
                  <a:extLst>
                    <a:ext uri="{9D8B030D-6E8A-4147-A177-3AD203B41FA5}">
                      <a16:colId xmlns:a16="http://schemas.microsoft.com/office/drawing/2014/main" val="1142612682"/>
                    </a:ext>
                  </a:extLst>
                </a:gridCol>
                <a:gridCol w="857783">
                  <a:extLst>
                    <a:ext uri="{9D8B030D-6E8A-4147-A177-3AD203B41FA5}">
                      <a16:colId xmlns:a16="http://schemas.microsoft.com/office/drawing/2014/main" val="3224466191"/>
                    </a:ext>
                  </a:extLst>
                </a:gridCol>
              </a:tblGrid>
              <a:tr h="575440"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strike="noStrike" cap="none" dirty="0" smtClean="0">
                          <a:sym typeface="Arial"/>
                        </a:rPr>
                        <a:t>SL. NO.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b="1" u="none" strike="noStrike" cap="none" dirty="0">
                          <a:sym typeface="Arial"/>
                        </a:rPr>
                        <a:t>CONTENTS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strike="noStrike" cap="none" dirty="0">
                          <a:sym typeface="Arial"/>
                        </a:rPr>
                        <a:t>PG.NO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2218225"/>
                  </a:ext>
                </a:extLst>
              </a:tr>
              <a:tr h="504497"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1.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  <a:hlinkClick r:id="rId3" action="ppaction://hlinksldjump"/>
                        </a:rPr>
                        <a:t>Specs Compliance Matrix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4-5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7207296"/>
                  </a:ext>
                </a:extLst>
              </a:tr>
              <a:tr h="476557"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2.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  <a:hlinkClick r:id="rId4" action="ppaction://hlinksldjump"/>
                        </a:rPr>
                        <a:t>Analysis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  <a:hlinkClick r:id="rId4" action="ppaction://hlinksldjump"/>
                        </a:rPr>
                        <a:t> Parameters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6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9524140"/>
                  </a:ext>
                </a:extLst>
              </a:tr>
              <a:tr h="481966"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>
                          <a:sym typeface="Arial"/>
                        </a:rPr>
                        <a:t>3</a:t>
                      </a:r>
                      <a:r>
                        <a:rPr lang="en-US" sz="1400" u="none" strike="noStrike" cap="none" dirty="0" smtClean="0">
                          <a:sym typeface="Arial"/>
                        </a:rPr>
                        <a:t>.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u="none" strike="noStrike" cap="none" dirty="0">
                          <a:sym typeface="Arial"/>
                        </a:rPr>
                        <a:t> </a:t>
                      </a:r>
                      <a:r>
                        <a:rPr lang="en-US" sz="1400" u="none" strike="noStrike" cap="none" dirty="0" smtClean="0">
                          <a:sym typeface="Arial"/>
                          <a:hlinkClick r:id="rId5" action="ppaction://hlinksldjump"/>
                        </a:rPr>
                        <a:t>AC Analysis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 smtClean="0">
                          <a:sym typeface="Arial"/>
                        </a:rPr>
                        <a:t>7-15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5424597"/>
                  </a:ext>
                </a:extLst>
              </a:tr>
              <a:tr h="485009"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 smtClean="0">
                          <a:sym typeface="Arial"/>
                        </a:rPr>
                        <a:t>4.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u="none" strike="noStrike" cap="none" dirty="0" smtClean="0">
                          <a:sym typeface="Arial"/>
                          <a:hlinkClick r:id="rId6" action="ppaction://hlinksldjump"/>
                        </a:rPr>
                        <a:t>Temperature Variation</a:t>
                      </a:r>
                      <a:endParaRPr lang="en-US" sz="1400" b="1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u="none" strike="noStrike" cap="none" dirty="0" smtClean="0">
                          <a:sym typeface="Arial"/>
                        </a:rPr>
                        <a:t>16-22</a:t>
                      </a:r>
                      <a:endParaRPr lang="en-US" sz="1400" b="1" i="0" u="none" strike="noStrike" cap="none" dirty="0" smtClean="0">
                        <a:solidFill>
                          <a:srgbClr val="002060"/>
                        </a:solidFill>
                        <a:latin typeface="Arial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8659110"/>
                  </a:ext>
                </a:extLst>
              </a:tr>
              <a:tr h="476452"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>
                          <a:sym typeface="Arial"/>
                        </a:rPr>
                        <a:t>5</a:t>
                      </a:r>
                      <a:r>
                        <a:rPr lang="en-US" sz="1400" u="none" strike="noStrike" cap="none" dirty="0" smtClean="0">
                          <a:sym typeface="Arial"/>
                        </a:rPr>
                        <a:t>.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3020" lvl="0" indent="0" algn="ctr">
                        <a:lnSpc>
                          <a:spcPct val="150000"/>
                        </a:lnSpc>
                        <a:spcBef>
                          <a:spcPts val="160"/>
                        </a:spcBef>
                        <a:buSzPts val="1400"/>
                        <a:buFont typeface="+mj-lt"/>
                        <a:buNone/>
                      </a:pPr>
                      <a:r>
                        <a:rPr lang="en-US" sz="1400" u="none" strike="noStrike" cap="none" dirty="0" smtClean="0">
                          <a:sym typeface="Arial"/>
                          <a:hlinkClick r:id="rId7" action="ppaction://hlinksldjump"/>
                        </a:rPr>
                        <a:t>DC Analysis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 smtClean="0">
                          <a:sym typeface="Arial"/>
                        </a:rPr>
                        <a:t>23-31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67470679"/>
                  </a:ext>
                </a:extLst>
              </a:tr>
              <a:tr h="476452"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>
                          <a:sym typeface="Arial"/>
                        </a:rPr>
                        <a:t>6</a:t>
                      </a:r>
                      <a:r>
                        <a:rPr lang="en-US" sz="1400" u="none" strike="noStrike" cap="none" dirty="0" smtClean="0">
                          <a:sym typeface="Arial"/>
                        </a:rPr>
                        <a:t>.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3020" lvl="0" indent="0" algn="ctr">
                        <a:lnSpc>
                          <a:spcPct val="150000"/>
                        </a:lnSpc>
                        <a:spcBef>
                          <a:spcPts val="160"/>
                        </a:spcBef>
                        <a:buSzPts val="1400"/>
                        <a:buFont typeface="+mj-lt"/>
                        <a:buNone/>
                      </a:pPr>
                      <a:r>
                        <a:rPr lang="en-US" sz="1400" u="none" strike="noStrike" cap="none" dirty="0" smtClean="0">
                          <a:sym typeface="Arial"/>
                          <a:hlinkClick r:id="rId8" action="ppaction://hlinksldjump"/>
                        </a:rPr>
                        <a:t>Transient Analysis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 smtClean="0">
                          <a:sym typeface="Arial"/>
                        </a:rPr>
                        <a:t>32-40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1591238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30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>
                <a:cs typeface="Times New Roman" panose="02020603050405020304" pitchFamily="18" charset="0"/>
              </a:rPr>
              <a:t>Bias Current Test Setup 4</a:t>
            </a:r>
            <a:r>
              <a:rPr lang="en-IN" sz="1800" dirty="0" smtClean="0">
                <a:cs typeface="Times New Roman" panose="02020603050405020304" pitchFamily="18" charset="0"/>
              </a:rPr>
              <a:t> </a:t>
            </a:r>
            <a:r>
              <a:rPr lang="en-IN" sz="1800" dirty="0">
                <a:cs typeface="Times New Roman" panose="02020603050405020304" pitchFamily="18" charset="0"/>
              </a:rPr>
              <a:t>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1400" y="4449485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input bias current with respect to the common mode voltage variation.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VSUPPLY=0V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VREF=0V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(V_CM)=5V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2222" y="1357786"/>
            <a:ext cx="5163206" cy="2824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261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31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8374" y="1182426"/>
            <a:ext cx="3507382" cy="32865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5980" y="4510008"/>
            <a:ext cx="4990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Internal nodes are plotted to avoid the effect of loop resistors.</a:t>
            </a:r>
          </a:p>
          <a:p>
            <a:r>
              <a:rPr lang="en-US" dirty="0" smtClean="0"/>
              <a:t>ABM213: Non inverting; ABM214: </a:t>
            </a:r>
            <a:r>
              <a:rPr lang="en-US" dirty="0"/>
              <a:t>I</a:t>
            </a:r>
            <a:r>
              <a:rPr lang="en-US" dirty="0" smtClean="0"/>
              <a:t>nverting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131" y="1182427"/>
            <a:ext cx="5268244" cy="328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3440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8370886" y="5362575"/>
            <a:ext cx="392113" cy="266700"/>
          </a:xfrm>
          <a:prstGeom prst="rect">
            <a:avLst/>
          </a:prstGeom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32</a:t>
            </a:fld>
            <a:endParaRPr sz="1100">
              <a:latin typeface="+mj-lt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054729" y="2398774"/>
            <a:ext cx="4492903" cy="533100"/>
          </a:xfrm>
        </p:spPr>
        <p:txBody>
          <a:bodyPr/>
          <a:lstStyle/>
          <a:p>
            <a:pPr algn="ctr"/>
            <a:r>
              <a:rPr lang="en-US" dirty="0" smtClean="0">
                <a:latin typeface="+mj-lt"/>
                <a:cs typeface="Times New Roman" panose="02020603050405020304" pitchFamily="18" charset="0"/>
              </a:rPr>
              <a:t>Transient Analysis</a:t>
            </a:r>
            <a:endParaRPr lang="en-US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33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33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Offset voltage test setup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013260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264819"/>
            <a:ext cx="805815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offset voltage of ZXCT212 A, B &amp; C version. Parameter “VERSION” is used to control the A(VERSION=1), </a:t>
            </a:r>
            <a:r>
              <a:rPr lang="en-IN" sz="1200" dirty="0" smtClean="0">
                <a:cs typeface="Times New Roman" panose="02020603050405020304" pitchFamily="18" charset="0"/>
              </a:rPr>
              <a:t>B(VERSION=2), C(VERSION=3) versions.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Time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VREF=0V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3143" y="1143000"/>
            <a:ext cx="5942737" cy="2926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64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34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1863" y="918570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248" y="1310141"/>
            <a:ext cx="4695586" cy="3285507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449264"/>
              </p:ext>
            </p:extLst>
          </p:nvPr>
        </p:nvGraphicFramePr>
        <p:xfrm>
          <a:off x="5157951" y="2137554"/>
          <a:ext cx="3721647" cy="1483360"/>
        </p:xfrm>
        <a:graphic>
          <a:graphicData uri="http://schemas.openxmlformats.org/drawingml/2006/table">
            <a:tbl>
              <a:tblPr firstRow="1" bandRow="1">
                <a:tableStyleId>{BEA42907-5DDE-4F9D-AFB3-B6574601A35B}</a:tableStyleId>
              </a:tblPr>
              <a:tblGrid>
                <a:gridCol w="1240549">
                  <a:extLst>
                    <a:ext uri="{9D8B030D-6E8A-4147-A177-3AD203B41FA5}">
                      <a16:colId xmlns:a16="http://schemas.microsoft.com/office/drawing/2014/main" val="1302043161"/>
                    </a:ext>
                  </a:extLst>
                </a:gridCol>
                <a:gridCol w="1240549">
                  <a:extLst>
                    <a:ext uri="{9D8B030D-6E8A-4147-A177-3AD203B41FA5}">
                      <a16:colId xmlns:a16="http://schemas.microsoft.com/office/drawing/2014/main" val="983841495"/>
                    </a:ext>
                  </a:extLst>
                </a:gridCol>
                <a:gridCol w="1240549">
                  <a:extLst>
                    <a:ext uri="{9D8B030D-6E8A-4147-A177-3AD203B41FA5}">
                      <a16:colId xmlns:a16="http://schemas.microsoft.com/office/drawing/2014/main" val="4995648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Version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Datasheet Value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PSPICE Value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586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ZXCT212A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7525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ZXCT212B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30.1uV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07638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ZXCT212C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30.1uV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43571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05762" y="1757855"/>
            <a:ext cx="1142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ZXCT212A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34109" y="3531476"/>
            <a:ext cx="12506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ZXCT212B/C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7577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35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Common Mode Voltage Vs Transient Response</a:t>
            </a:r>
            <a:r>
              <a:rPr lang="en-IN" sz="1800" dirty="0" smtClean="0">
                <a:cs typeface="Times New Roman" panose="02020603050405020304" pitchFamily="18" charset="0"/>
              </a:rPr>
              <a:t> </a:t>
            </a:r>
            <a:r>
              <a:rPr lang="en-IN" sz="1800" dirty="0">
                <a:cs typeface="Times New Roman" panose="02020603050405020304" pitchFamily="18" charset="0"/>
              </a:rPr>
              <a:t>Test Setup </a:t>
            </a:r>
            <a:r>
              <a:rPr lang="en-IN" sz="1800" dirty="0" smtClean="0">
                <a:cs typeface="Times New Roman" panose="02020603050405020304" pitchFamily="18" charset="0"/>
              </a:rPr>
              <a:t>and </a:t>
            </a:r>
            <a:r>
              <a:rPr lang="en-IN" sz="1800" dirty="0">
                <a:cs typeface="Times New Roman" panose="02020603050405020304" pitchFamily="18" charset="0"/>
              </a:rPr>
              <a:t>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72000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transient response in case of common mode voltage.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Time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VREF=200mV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</a:t>
            </a:r>
            <a:r>
              <a:rPr lang="en-US" sz="1000" b="1" dirty="0">
                <a:cs typeface="Times New Roman" panose="02020603050405020304" pitchFamily="18" charset="0"/>
              </a:rPr>
              <a:t>(</a:t>
            </a:r>
            <a:r>
              <a:rPr lang="en-US" sz="1000" b="1" dirty="0" smtClean="0">
                <a:cs typeface="Times New Roman" panose="02020603050405020304" pitchFamily="18" charset="0"/>
              </a:rPr>
              <a:t>CM)=0V-5V-0V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1393" y="1338608"/>
            <a:ext cx="5490927" cy="284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2580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36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9101" y="1278610"/>
            <a:ext cx="3394374" cy="318500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895" y="1347952"/>
            <a:ext cx="4210266" cy="2855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4326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37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Non Inverting Differential Input Overload </a:t>
            </a:r>
            <a:r>
              <a:rPr lang="en-IN" sz="1800" dirty="0" smtClean="0">
                <a:cs typeface="Times New Roman" panose="02020603050405020304" pitchFamily="18" charset="0"/>
              </a:rPr>
              <a:t>Test </a:t>
            </a:r>
            <a:r>
              <a:rPr lang="en-IN" sz="1800" dirty="0">
                <a:cs typeface="Times New Roman" panose="02020603050405020304" pitchFamily="18" charset="0"/>
              </a:rPr>
              <a:t>Setup </a:t>
            </a:r>
            <a:r>
              <a:rPr lang="en-IN" sz="1800" dirty="0" smtClean="0">
                <a:cs typeface="Times New Roman" panose="02020603050405020304" pitchFamily="18" charset="0"/>
              </a:rPr>
              <a:t>and </a:t>
            </a:r>
            <a:r>
              <a:rPr lang="en-IN" sz="1800" dirty="0">
                <a:cs typeface="Times New Roman" panose="02020603050405020304" pitchFamily="18" charset="0"/>
              </a:rPr>
              <a:t>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72000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response in non inverting input overload.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Time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VREF=2.5V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Input Voltage=0V-10V-0V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799" y="1296477"/>
            <a:ext cx="5493490" cy="2852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3185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38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8745" y="1429183"/>
            <a:ext cx="3588770" cy="330560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741" y="1429183"/>
            <a:ext cx="4324572" cy="3205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78603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39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Inverting Differential Input Overload </a:t>
            </a:r>
            <a:r>
              <a:rPr lang="en-IN" sz="1800" dirty="0" smtClean="0">
                <a:cs typeface="Times New Roman" panose="02020603050405020304" pitchFamily="18" charset="0"/>
              </a:rPr>
              <a:t>Test </a:t>
            </a:r>
            <a:r>
              <a:rPr lang="en-IN" sz="1800" dirty="0">
                <a:cs typeface="Times New Roman" panose="02020603050405020304" pitchFamily="18" charset="0"/>
              </a:rPr>
              <a:t>Setup </a:t>
            </a:r>
            <a:r>
              <a:rPr lang="en-IN" sz="1800" dirty="0" smtClean="0">
                <a:cs typeface="Times New Roman" panose="02020603050405020304" pitchFamily="18" charset="0"/>
              </a:rPr>
              <a:t>and </a:t>
            </a:r>
            <a:r>
              <a:rPr lang="en-IN" sz="1800" dirty="0">
                <a:cs typeface="Times New Roman" panose="02020603050405020304" pitchFamily="18" charset="0"/>
              </a:rPr>
              <a:t>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72000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response in inverting input overload.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Time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 = 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 = 2.5V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Input Voltage = 0V-10V-0V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7705" y="1296477"/>
            <a:ext cx="5798304" cy="2799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014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945" y="86711"/>
            <a:ext cx="7614744" cy="583324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 Compliance Matrix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1795438"/>
              </p:ext>
            </p:extLst>
          </p:nvPr>
        </p:nvGraphicFramePr>
        <p:xfrm>
          <a:off x="0" y="1213935"/>
          <a:ext cx="9144000" cy="3513632"/>
        </p:xfrm>
        <a:graphic>
          <a:graphicData uri="http://schemas.openxmlformats.org/drawingml/2006/table">
            <a:tbl>
              <a:tblPr firstRow="1" bandRow="1"/>
              <a:tblGrid>
                <a:gridCol w="2388476">
                  <a:extLst>
                    <a:ext uri="{9D8B030D-6E8A-4147-A177-3AD203B41FA5}">
                      <a16:colId xmlns:a16="http://schemas.microsoft.com/office/drawing/2014/main" val="540534568"/>
                    </a:ext>
                  </a:extLst>
                </a:gridCol>
                <a:gridCol w="1064172">
                  <a:extLst>
                    <a:ext uri="{9D8B030D-6E8A-4147-A177-3AD203B41FA5}">
                      <a16:colId xmlns:a16="http://schemas.microsoft.com/office/drawing/2014/main" val="1424015113"/>
                    </a:ext>
                  </a:extLst>
                </a:gridCol>
                <a:gridCol w="1915511">
                  <a:extLst>
                    <a:ext uri="{9D8B030D-6E8A-4147-A177-3AD203B41FA5}">
                      <a16:colId xmlns:a16="http://schemas.microsoft.com/office/drawing/2014/main" val="1514242717"/>
                    </a:ext>
                  </a:extLst>
                </a:gridCol>
                <a:gridCol w="614855">
                  <a:extLst>
                    <a:ext uri="{9D8B030D-6E8A-4147-A177-3AD203B41FA5}">
                      <a16:colId xmlns:a16="http://schemas.microsoft.com/office/drawing/2014/main" val="421382119"/>
                    </a:ext>
                  </a:extLst>
                </a:gridCol>
                <a:gridCol w="606972">
                  <a:extLst>
                    <a:ext uri="{9D8B030D-6E8A-4147-A177-3AD203B41FA5}">
                      <a16:colId xmlns:a16="http://schemas.microsoft.com/office/drawing/2014/main" val="3214009833"/>
                    </a:ext>
                  </a:extLst>
                </a:gridCol>
                <a:gridCol w="543911">
                  <a:extLst>
                    <a:ext uri="{9D8B030D-6E8A-4147-A177-3AD203B41FA5}">
                      <a16:colId xmlns:a16="http://schemas.microsoft.com/office/drawing/2014/main" val="1793599461"/>
                    </a:ext>
                  </a:extLst>
                </a:gridCol>
                <a:gridCol w="1347951">
                  <a:extLst>
                    <a:ext uri="{9D8B030D-6E8A-4147-A177-3AD203B41FA5}">
                      <a16:colId xmlns:a16="http://schemas.microsoft.com/office/drawing/2014/main" val="807974701"/>
                    </a:ext>
                  </a:extLst>
                </a:gridCol>
                <a:gridCol w="662152">
                  <a:extLst>
                    <a:ext uri="{9D8B030D-6E8A-4147-A177-3AD203B41FA5}">
                      <a16:colId xmlns:a16="http://schemas.microsoft.com/office/drawing/2014/main" val="2273696739"/>
                    </a:ext>
                  </a:extLst>
                </a:gridCol>
              </a:tblGrid>
              <a:tr h="259080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SYMBOL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TEST CONDITION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DATASHEET VALUE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PSPICE VALUE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399876"/>
                  </a:ext>
                </a:extLst>
              </a:tr>
              <a:tr h="2590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Min</a:t>
                      </a:r>
                      <a:endParaRPr lang="en-US" sz="12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Typ</a:t>
                      </a:r>
                      <a:endParaRPr lang="en-US" sz="12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</a:t>
                      </a:r>
                      <a:endParaRPr lang="en-US" sz="12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2359133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Common</a:t>
                      </a:r>
                      <a:r>
                        <a:rPr lang="en-US" sz="1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-Mode Input 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VCM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-0.3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(-0.3)-26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5447961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Common</a:t>
                      </a:r>
                      <a:r>
                        <a:rPr lang="en-US" sz="1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Mode Rejection 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CMRR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VIN+ = 0V to 26V, VSENSE = 0mV, </a:t>
                      </a:r>
                    </a:p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126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dB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82051605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Offset voltage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VOS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VSENSE = 0mV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+-0.55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+-35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+-35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uA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78342040"/>
                  </a:ext>
                </a:extLst>
              </a:tr>
              <a:tr h="620088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Vos vs Temperature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dVos/</a:t>
                      </a:r>
                      <a:r>
                        <a:rPr lang="en-US" sz="10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dT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uV/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2849318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Power supply rejection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PSRR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VS = 2.7V to 18V, VIN+ = 18V, VSENSE = 0mV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+-0.1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+-10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+-0.1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uV/V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3712848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Input</a:t>
                      </a:r>
                      <a:r>
                        <a:rPr lang="en-US" sz="1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bias</a:t>
                      </a:r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current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IB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VSENSE = 0mV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uA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35289065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Gain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990.033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V/V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03026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2244986"/>
      </p:ext>
    </p:extLst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40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1221" y="1182427"/>
            <a:ext cx="3452648" cy="307877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317" y="1182427"/>
            <a:ext cx="4800599" cy="3078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54218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7"/>
          <p:cNvSpPr txBox="1">
            <a:spLocks noGrp="1"/>
          </p:cNvSpPr>
          <p:nvPr>
            <p:ph type="body" idx="3"/>
          </p:nvPr>
        </p:nvSpPr>
        <p:spPr>
          <a:xfrm>
            <a:off x="2434175" y="2457217"/>
            <a:ext cx="40416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dirty="0"/>
              <a:t>THANK YOU</a:t>
            </a:r>
            <a:endParaRPr dirty="0"/>
          </a:p>
        </p:txBody>
      </p:sp>
      <p:sp>
        <p:nvSpPr>
          <p:cNvPr id="159" name="Google Shape;159;p17"/>
          <p:cNvSpPr txBox="1">
            <a:spLocks noGrp="1"/>
          </p:cNvSpPr>
          <p:nvPr>
            <p:ph type="sldNum" idx="12"/>
          </p:nvPr>
        </p:nvSpPr>
        <p:spPr>
          <a:xfrm>
            <a:off x="8370875" y="5362575"/>
            <a:ext cx="354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41</a:t>
            </a:fld>
            <a:endParaRPr sz="1100"/>
          </a:p>
        </p:txBody>
      </p:sp>
    </p:spTree>
    <p:extLst>
      <p:ext uri="{BB962C8B-B14F-4D97-AF65-F5344CB8AC3E}">
        <p14:creationId xmlns:p14="http://schemas.microsoft.com/office/powerpoint/2010/main" val="1215624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945" y="86711"/>
            <a:ext cx="7614744" cy="583324"/>
          </a:xfrm>
        </p:spPr>
        <p:txBody>
          <a:bodyPr/>
          <a:lstStyle/>
          <a:p>
            <a:r>
              <a:rPr lang="en-US" dirty="0"/>
              <a:t>Spec Compliance Matrix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9065674"/>
              </p:ext>
            </p:extLst>
          </p:nvPr>
        </p:nvGraphicFramePr>
        <p:xfrm>
          <a:off x="0" y="1178386"/>
          <a:ext cx="9144000" cy="3369222"/>
        </p:xfrm>
        <a:graphic>
          <a:graphicData uri="http://schemas.openxmlformats.org/drawingml/2006/table">
            <a:tbl>
              <a:tblPr firstRow="1" bandRow="1"/>
              <a:tblGrid>
                <a:gridCol w="2325414">
                  <a:extLst>
                    <a:ext uri="{9D8B030D-6E8A-4147-A177-3AD203B41FA5}">
                      <a16:colId xmlns:a16="http://schemas.microsoft.com/office/drawing/2014/main" val="540534568"/>
                    </a:ext>
                  </a:extLst>
                </a:gridCol>
                <a:gridCol w="1079938">
                  <a:extLst>
                    <a:ext uri="{9D8B030D-6E8A-4147-A177-3AD203B41FA5}">
                      <a16:colId xmlns:a16="http://schemas.microsoft.com/office/drawing/2014/main" val="1424015113"/>
                    </a:ext>
                  </a:extLst>
                </a:gridCol>
                <a:gridCol w="1742089">
                  <a:extLst>
                    <a:ext uri="{9D8B030D-6E8A-4147-A177-3AD203B41FA5}">
                      <a16:colId xmlns:a16="http://schemas.microsoft.com/office/drawing/2014/main" val="3555460476"/>
                    </a:ext>
                  </a:extLst>
                </a:gridCol>
                <a:gridCol w="697186">
                  <a:extLst>
                    <a:ext uri="{9D8B030D-6E8A-4147-A177-3AD203B41FA5}">
                      <a16:colId xmlns:a16="http://schemas.microsoft.com/office/drawing/2014/main" val="421382119"/>
                    </a:ext>
                  </a:extLst>
                </a:gridCol>
                <a:gridCol w="697187">
                  <a:extLst>
                    <a:ext uri="{9D8B030D-6E8A-4147-A177-3AD203B41FA5}">
                      <a16:colId xmlns:a16="http://schemas.microsoft.com/office/drawing/2014/main" val="1439242342"/>
                    </a:ext>
                  </a:extLst>
                </a:gridCol>
                <a:gridCol w="697186">
                  <a:extLst>
                    <a:ext uri="{9D8B030D-6E8A-4147-A177-3AD203B41FA5}">
                      <a16:colId xmlns:a16="http://schemas.microsoft.com/office/drawing/2014/main" val="375942328"/>
                    </a:ext>
                  </a:extLst>
                </a:gridCol>
                <a:gridCol w="1242848">
                  <a:extLst>
                    <a:ext uri="{9D8B030D-6E8A-4147-A177-3AD203B41FA5}">
                      <a16:colId xmlns:a16="http://schemas.microsoft.com/office/drawing/2014/main" val="807974701"/>
                    </a:ext>
                  </a:extLst>
                </a:gridCol>
                <a:gridCol w="662152">
                  <a:extLst>
                    <a:ext uri="{9D8B030D-6E8A-4147-A177-3AD203B41FA5}">
                      <a16:colId xmlns:a16="http://schemas.microsoft.com/office/drawing/2014/main" val="2273696739"/>
                    </a:ext>
                  </a:extLst>
                </a:gridCol>
              </a:tblGrid>
              <a:tr h="263526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SYMBOL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TEST CONDITION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DATASHEET VALUE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PSPICE VALUE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399876"/>
                  </a:ext>
                </a:extLst>
              </a:tr>
              <a:tr h="2635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Min</a:t>
                      </a:r>
                      <a:endParaRPr lang="en-US" sz="12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Typ</a:t>
                      </a:r>
                      <a:endParaRPr lang="en-US" sz="12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</a:t>
                      </a:r>
                      <a:endParaRPr lang="en-US" sz="12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344399"/>
                  </a:ext>
                </a:extLst>
              </a:tr>
              <a:tr h="263526">
                <a:tc rowSpan="2"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Gain Error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and B Version, VSENSE = -5mV to 5mV, 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+-0.03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+-0.8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+-0.688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3970836"/>
                  </a:ext>
                </a:extLst>
              </a:tr>
              <a:tr h="2635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 Version, VSENSE = -5mV to 5mV, 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+-0.688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2643472"/>
                  </a:ext>
                </a:extLst>
              </a:tr>
              <a:tr h="403039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Swing to V+ Power-supply Rail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000" b="0" i="0" u="none" strike="noStrike" cap="non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V</a:t>
                      </a:r>
                      <a:r>
                        <a:rPr lang="en-US" sz="600" b="0" i="0" u="none" strike="noStrike" cap="non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OH</a:t>
                      </a:r>
                      <a:endParaRPr lang="en-US" sz="600" b="0" i="0" u="none" strike="noStrike" cap="none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l-PL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RL = 10kΩ to GND, TA = -40°C to +125°C 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(V+)-0.05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(V+)-0.2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(V+)-0.05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5447961"/>
                  </a:ext>
                </a:extLst>
              </a:tr>
              <a:tr h="403039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Swing to GND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000" b="0" i="0" u="none" strike="noStrike" cap="non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V</a:t>
                      </a:r>
                      <a:r>
                        <a:rPr lang="en-US" sz="600" b="0" i="0" u="none" strike="noStrike" cap="non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OL</a:t>
                      </a:r>
                      <a:endParaRPr lang="en-US" sz="600" b="0" i="0" u="none" strike="noStrike" cap="none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RL = 10kΩ to GND, 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(VGND)+0.005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(VGND)+0.05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(VGND)+0.005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9003"/>
                  </a:ext>
                </a:extLst>
              </a:tr>
              <a:tr h="401713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Operating</a:t>
                      </a:r>
                      <a:r>
                        <a:rPr lang="en-US" sz="1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voltage range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2.7-26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2849318"/>
                  </a:ext>
                </a:extLst>
              </a:tr>
              <a:tr h="485031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Quiescent Current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VSENSE = 0mV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uA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26499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2225559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399350" y="113025"/>
            <a:ext cx="8229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dirty="0">
                <a:latin typeface="+mj-lt"/>
                <a:cs typeface="Times New Roman" panose="02020603050405020304" pitchFamily="18" charset="0"/>
              </a:rPr>
              <a:t>Analysis Parameter</a:t>
            </a:r>
            <a:endParaRPr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6" name="Google Shape;66;p9"/>
          <p:cNvSpPr txBox="1"/>
          <p:nvPr/>
        </p:nvSpPr>
        <p:spPr>
          <a:xfrm>
            <a:off x="8567737" y="5378450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fld id="{00000000-1234-1234-1234-123412341234}" type="slidenum">
              <a:rPr lang="en-US" sz="1100" b="0" i="0" u="none" strike="noStrike" cap="none">
                <a:solidFill>
                  <a:schemeClr val="lt1"/>
                </a:solidFill>
                <a:latin typeface="+mj-lt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100"/>
                <a:buFont typeface="Arial"/>
                <a:buNone/>
              </a:pPr>
              <a:t>6</a:t>
            </a:fld>
            <a:endParaRPr sz="1400" b="0" i="0" u="none" strike="noStrike" cap="none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221787"/>
              </p:ext>
            </p:extLst>
          </p:nvPr>
        </p:nvGraphicFramePr>
        <p:xfrm>
          <a:off x="1466150" y="1317249"/>
          <a:ext cx="6096000" cy="2428240"/>
        </p:xfrm>
        <a:graphic>
          <a:graphicData uri="http://schemas.openxmlformats.org/drawingml/2006/table">
            <a:tbl>
              <a:tblPr firstRow="1" bandRow="1">
                <a:tableStyleId>{BEA42907-5DDE-4F9D-AFB3-B6574601A35B}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392420238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7157311"/>
                    </a:ext>
                  </a:extLst>
                </a:gridCol>
              </a:tblGrid>
              <a:tr h="390052">
                <a:tc>
                  <a:txBody>
                    <a:bodyPr/>
                    <a:lstStyle/>
                    <a:p>
                      <a:pPr marL="33020" lvl="0" indent="0" algn="ctr" rtl="0">
                        <a:lnSpc>
                          <a:spcPct val="1500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  <a:buSzPts val="1400"/>
                        <a:buFont typeface="+mj-lt"/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Parameter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cap="none" dirty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Value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991106"/>
                  </a:ext>
                </a:extLst>
              </a:tr>
              <a:tr h="390052">
                <a:tc>
                  <a:txBody>
                    <a:bodyPr/>
                    <a:lstStyle/>
                    <a:p>
                      <a:pPr marL="33020" lvl="0" indent="0" algn="ctr" rtl="0">
                        <a:lnSpc>
                          <a:spcPct val="1500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  <a:buSzPts val="1400"/>
                        <a:buFont typeface="+mj-lt"/>
                        <a:buNone/>
                      </a:pPr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VNTOL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5u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4262646"/>
                  </a:ext>
                </a:extLst>
              </a:tr>
              <a:tr h="390052">
                <a:tc>
                  <a:txBody>
                    <a:bodyPr/>
                    <a:lstStyle/>
                    <a:p>
                      <a:pPr marL="33020" lvl="0" indent="0" algn="ctr" rtl="0">
                        <a:lnSpc>
                          <a:spcPct val="1500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  <a:buSzPts val="1400"/>
                        <a:buFont typeface="+mj-lt"/>
                        <a:buNone/>
                      </a:pPr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ABSTOL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1n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6581269"/>
                  </a:ext>
                </a:extLst>
              </a:tr>
              <a:tr h="390052">
                <a:tc>
                  <a:txBody>
                    <a:bodyPr/>
                    <a:lstStyle/>
                    <a:p>
                      <a:pPr marL="33020" lvl="0" indent="0" algn="ctr" rtl="0">
                        <a:lnSpc>
                          <a:spcPct val="1500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  <a:buSzPts val="1400"/>
                        <a:buFont typeface="+mj-lt"/>
                        <a:buNone/>
                      </a:pPr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CHGTOL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1p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12237472"/>
                  </a:ext>
                </a:extLst>
              </a:tr>
              <a:tr h="390052">
                <a:tc>
                  <a:txBody>
                    <a:bodyPr/>
                    <a:lstStyle/>
                    <a:p>
                      <a:pPr marL="33020" lvl="0" indent="0" algn="ctr" rtl="0">
                        <a:lnSpc>
                          <a:spcPct val="1500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  <a:buSzPts val="1400"/>
                        <a:buFont typeface="+mj-lt"/>
                        <a:buNone/>
                      </a:pPr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ITL4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40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81569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cap="none" dirty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TIME</a:t>
                      </a:r>
                      <a:r>
                        <a:rPr lang="en-US" sz="1200" b="0" i="0" u="none" strike="noStrike" cap="none" baseline="0" dirty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 STEP</a:t>
                      </a:r>
                      <a:endParaRPr lang="en-US" sz="12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cap="none" dirty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10n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6520156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313183" y="4075197"/>
            <a:ext cx="6806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Note: Remaining parameters are set to the default values of Allegro </a:t>
            </a:r>
            <a:r>
              <a:rPr lang="en-US" dirty="0" err="1"/>
              <a:t>Pspice</a:t>
            </a:r>
            <a:r>
              <a:rPr lang="en-US" dirty="0"/>
              <a:t> 17.4</a:t>
            </a:r>
            <a:r>
              <a:rPr lang="en-US" dirty="0" smtClean="0">
                <a:latin typeface="+mj-lt"/>
                <a:cs typeface="Times New Roman" panose="02020603050405020304" pitchFamily="18" charset="0"/>
              </a:rPr>
              <a:t>.</a:t>
            </a:r>
            <a:endParaRPr lang="en-US" sz="12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4019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8370886" y="5362575"/>
            <a:ext cx="392113" cy="266700"/>
          </a:xfrm>
          <a:prstGeom prst="rect">
            <a:avLst/>
          </a:prstGeom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7</a:t>
            </a:fld>
            <a:endParaRPr sz="110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054729" y="2398774"/>
            <a:ext cx="4492903" cy="533100"/>
          </a:xfrm>
        </p:spPr>
        <p:txBody>
          <a:bodyPr/>
          <a:lstStyle/>
          <a:p>
            <a:pPr algn="ctr"/>
            <a:r>
              <a:rPr lang="en-US" dirty="0" smtClean="0">
                <a:latin typeface="+mj-lt"/>
                <a:cs typeface="Times New Roman" panose="02020603050405020304" pitchFamily="18" charset="0"/>
              </a:rPr>
              <a:t>AC Analysis</a:t>
            </a:r>
            <a:endParaRPr lang="en-US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70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8</a:t>
            </a:fld>
            <a:endParaRPr sz="110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Frequency Response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Test Setup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and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61400" y="4098628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1400" y="4352029"/>
            <a:ext cx="80581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frequency response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device.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Keep AC=1 : For AC analysis; Keep AC=0 :  For transient analysis. 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complete which runs for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frequency range of 10Hz to 10MHz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latin typeface="+mj-lt"/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VREF=2.5V, FREQ=10Hz – 10MHz</a:t>
            </a:r>
            <a:endParaRPr sz="1000" b="1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8867" y="1223423"/>
            <a:ext cx="5455980" cy="2929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35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9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62151" y="937633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4304" y="1348267"/>
            <a:ext cx="6479627" cy="339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10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Zetex">
  <a:themeElements>
    <a:clrScheme name="Diodes Slide Theme">
      <a:dk1>
        <a:srgbClr val="004289"/>
      </a:dk1>
      <a:lt1>
        <a:srgbClr val="FFFFFF"/>
      </a:lt1>
      <a:dk2>
        <a:srgbClr val="004289"/>
      </a:dk2>
      <a:lt2>
        <a:srgbClr val="6C6C6C"/>
      </a:lt2>
      <a:accent1>
        <a:srgbClr val="6C6C6C"/>
      </a:accent1>
      <a:accent2>
        <a:srgbClr val="004289"/>
      </a:accent2>
      <a:accent3>
        <a:srgbClr val="FFFFFF"/>
      </a:accent3>
      <a:accent4>
        <a:srgbClr val="4F124A"/>
      </a:accent4>
      <a:accent5>
        <a:srgbClr val="7696A5"/>
      </a:accent5>
      <a:accent6>
        <a:srgbClr val="6C6C6C"/>
      </a:accent6>
      <a:hlink>
        <a:srgbClr val="7696A5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7_Zetex">
  <a:themeElements>
    <a:clrScheme name="Diodes Slide Theme">
      <a:dk1>
        <a:srgbClr val="004289"/>
      </a:dk1>
      <a:lt1>
        <a:srgbClr val="FFFFFF"/>
      </a:lt1>
      <a:dk2>
        <a:srgbClr val="004289"/>
      </a:dk2>
      <a:lt2>
        <a:srgbClr val="6C6C6C"/>
      </a:lt2>
      <a:accent1>
        <a:srgbClr val="6C6C6C"/>
      </a:accent1>
      <a:accent2>
        <a:srgbClr val="004289"/>
      </a:accent2>
      <a:accent3>
        <a:srgbClr val="FFFFFF"/>
      </a:accent3>
      <a:accent4>
        <a:srgbClr val="4F124A"/>
      </a:accent4>
      <a:accent5>
        <a:srgbClr val="7696A5"/>
      </a:accent5>
      <a:accent6>
        <a:srgbClr val="6C6C6C"/>
      </a:accent6>
      <a:hlink>
        <a:srgbClr val="7696A5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9_Zetex">
  <a:themeElements>
    <a:clrScheme name="Diodes Slide Theme">
      <a:dk1>
        <a:srgbClr val="004289"/>
      </a:dk1>
      <a:lt1>
        <a:srgbClr val="FFFFFF"/>
      </a:lt1>
      <a:dk2>
        <a:srgbClr val="004289"/>
      </a:dk2>
      <a:lt2>
        <a:srgbClr val="6C6C6C"/>
      </a:lt2>
      <a:accent1>
        <a:srgbClr val="6C6C6C"/>
      </a:accent1>
      <a:accent2>
        <a:srgbClr val="004289"/>
      </a:accent2>
      <a:accent3>
        <a:srgbClr val="FFFFFF"/>
      </a:accent3>
      <a:accent4>
        <a:srgbClr val="4F124A"/>
      </a:accent4>
      <a:accent5>
        <a:srgbClr val="7696A5"/>
      </a:accent5>
      <a:accent6>
        <a:srgbClr val="6C6C6C"/>
      </a:accent6>
      <a:hlink>
        <a:srgbClr val="7696A5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79828</TotalTime>
  <Words>1758</Words>
  <Application>Microsoft Office PowerPoint</Application>
  <PresentationFormat>On-screen Show (16:10)</PresentationFormat>
  <Paragraphs>425</Paragraphs>
  <Slides>41</Slides>
  <Notes>41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41</vt:i4>
      </vt:variant>
    </vt:vector>
  </HeadingPairs>
  <TitlesOfParts>
    <vt:vector size="48" baseType="lpstr">
      <vt:lpstr>Arial</vt:lpstr>
      <vt:lpstr>Calibri</vt:lpstr>
      <vt:lpstr>Noto Sans Symbols</vt:lpstr>
      <vt:lpstr>Times New Roman</vt:lpstr>
      <vt:lpstr>2_Zetex</vt:lpstr>
      <vt:lpstr>17_Zetex</vt:lpstr>
      <vt:lpstr>9_Zetex</vt:lpstr>
      <vt:lpstr>PowerPoint Presentation</vt:lpstr>
      <vt:lpstr>ZXCT212</vt:lpstr>
      <vt:lpstr>Contents</vt:lpstr>
      <vt:lpstr>Spec Compliance Matrix</vt:lpstr>
      <vt:lpstr>Spec Compliance Matrix</vt:lpstr>
      <vt:lpstr>Analysis Parameter</vt:lpstr>
      <vt:lpstr>PowerPoint Presentation</vt:lpstr>
      <vt:lpstr> Frequency Response Test Setup and Condition</vt:lpstr>
      <vt:lpstr> PSpice Simulation Result / Datasheet   </vt:lpstr>
      <vt:lpstr> Gain Error Test Setup and Condition</vt:lpstr>
      <vt:lpstr> PSpice Simulation Result    </vt:lpstr>
      <vt:lpstr>  PSRR Test Setup and Condition</vt:lpstr>
      <vt:lpstr> PSpice Simulation Result / Datasheet   </vt:lpstr>
      <vt:lpstr> CMRR Test Setup and Condition</vt:lpstr>
      <vt:lpstr> PSpice Simulation Result / Datasheet   </vt:lpstr>
      <vt:lpstr>PowerPoint Presentation</vt:lpstr>
      <vt:lpstr>  Quiescent current vs Temperature</vt:lpstr>
      <vt:lpstr> PSpice Simulation Result / Datasheet   </vt:lpstr>
      <vt:lpstr>  Offset voltage vs Temperature</vt:lpstr>
      <vt:lpstr> PSpice Simulation Result / Datasheet   </vt:lpstr>
      <vt:lpstr>  CMRR vs Temperature</vt:lpstr>
      <vt:lpstr> PSpice Simulation Result / Datasheet   </vt:lpstr>
      <vt:lpstr>PowerPoint Presentation</vt:lpstr>
      <vt:lpstr>  Bias Current Test Setup 1 and Condition</vt:lpstr>
      <vt:lpstr> PSpice Simulation Result / Datasheet   </vt:lpstr>
      <vt:lpstr>  Bias Current Test Setup 2 and Condition</vt:lpstr>
      <vt:lpstr> PSpice Simulation Result / Datasheet   </vt:lpstr>
      <vt:lpstr>  Bias Current Test Setup 3 and Condition</vt:lpstr>
      <vt:lpstr> PSpice Simulation Result / Datasheet   </vt:lpstr>
      <vt:lpstr>  Bias Current Test Setup 4 and Condition</vt:lpstr>
      <vt:lpstr> PSpice Simulation Result / Datasheet   </vt:lpstr>
      <vt:lpstr>PowerPoint Presentation</vt:lpstr>
      <vt:lpstr>  Offset voltage test setup</vt:lpstr>
      <vt:lpstr> PSpice Simulation Result / Datasheet   </vt:lpstr>
      <vt:lpstr>  Common Mode Voltage Vs Transient Response Test Setup and Condition</vt:lpstr>
      <vt:lpstr> PSpice Simulation Result / Datasheet   </vt:lpstr>
      <vt:lpstr>  Non Inverting Differential Input Overload Test Setup and Condition</vt:lpstr>
      <vt:lpstr> PSpice Simulation Result / Datasheet   </vt:lpstr>
      <vt:lpstr>  Inverting Differential Input Overload Test Setup and Condition</vt:lpstr>
      <vt:lpstr> PSpice Simulation Result / Datasheet  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ShriKrishna Bhat</dc:creator>
  <cp:lastModifiedBy>Ronak Saha</cp:lastModifiedBy>
  <cp:revision>1396</cp:revision>
  <dcterms:modified xsi:type="dcterms:W3CDTF">2024-03-13T04:42:59Z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015af79f-6fb0-464b-a1ed-afeb6f5bb3f9</vt:lpwstr>
  </property>
  <property fmtid="{D5CDD505-2E9C-101B-9397-08002B2CF9AE}" pid="3" name="HCLClassD6">
    <vt:lpwstr>False</vt:lpwstr>
  </property>
  <property fmtid="{D5CDD505-2E9C-101B-9397-08002B2CF9AE}" pid="4" name="HCLClassification">
    <vt:lpwstr>HCL_Cla5s_C0nf1dent1al</vt:lpwstr>
  </property>
</Properties>
</file>