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2" r:id="rId2"/>
    <p:sldMasterId id="2147483653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61" r:id="rId8"/>
    <p:sldId id="262" r:id="rId9"/>
    <p:sldId id="277" r:id="rId10"/>
    <p:sldId id="267" r:id="rId11"/>
    <p:sldId id="278" r:id="rId12"/>
    <p:sldId id="279" r:id="rId13"/>
    <p:sldId id="280" r:id="rId14"/>
    <p:sldId id="281" r:id="rId15"/>
    <p:sldId id="268" r:id="rId16"/>
    <p:sldId id="269" r:id="rId17"/>
    <p:sldId id="282" r:id="rId18"/>
    <p:sldId id="271" r:id="rId19"/>
    <p:sldId id="283" r:id="rId20"/>
    <p:sldId id="284" r:id="rId21"/>
    <p:sldId id="285" r:id="rId22"/>
    <p:sldId id="287" r:id="rId23"/>
    <p:sldId id="274" r:id="rId24"/>
    <p:sldId id="276" r:id="rId25"/>
    <p:sldId id="275" r:id="rId26"/>
    <p:sldId id="286" r:id="rId27"/>
    <p:sldId id="266" r:id="rId28"/>
  </p:sldIdLst>
  <p:sldSz cx="9144000" cy="5715000" type="screen16x10"/>
  <p:notesSz cx="6710363" cy="98425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4E4C2DCD-9FBD-4DD6-A329-B6E36174B4F4}">
          <p14:sldIdLst>
            <p14:sldId id="256"/>
            <p14:sldId id="257"/>
            <p14:sldId id="258"/>
            <p14:sldId id="259"/>
            <p14:sldId id="261"/>
            <p14:sldId id="262"/>
            <p14:sldId id="277"/>
            <p14:sldId id="267"/>
            <p14:sldId id="278"/>
            <p14:sldId id="279"/>
            <p14:sldId id="280"/>
            <p14:sldId id="281"/>
            <p14:sldId id="268"/>
            <p14:sldId id="269"/>
            <p14:sldId id="282"/>
            <p14:sldId id="271"/>
            <p14:sldId id="283"/>
            <p14:sldId id="284"/>
            <p14:sldId id="285"/>
            <p14:sldId id="287"/>
            <p14:sldId id="274"/>
            <p14:sldId id="276"/>
            <p14:sldId id="275"/>
            <p14:sldId id="286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00">
          <p15:clr>
            <a:srgbClr val="000000"/>
          </p15:clr>
        </p15:guide>
        <p15:guide id="2" pos="2736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0">
          <p15:clr>
            <a:srgbClr val="000000"/>
          </p15:clr>
        </p15:guide>
        <p15:guide id="2" pos="2114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A42907-5DDE-4F9D-AFB3-B6574601A35B}">
  <a:tblStyle styleId="{BEA42907-5DDE-4F9D-AFB3-B6574601A35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CFA1FBC-3B98-40D3-B690-47C39F3A3DA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56" y="90"/>
      </p:cViewPr>
      <p:guideLst>
        <p:guide orient="horz" pos="1800"/>
        <p:guide pos="27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0"/>
        <p:guide pos="211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770312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754062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96168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9891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2" name="Google Shape;102;p6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94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2" name="Google Shape;102;p6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326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2" name="Google Shape;102;p6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3725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39616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67111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8850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26537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66461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59645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4003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0915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0938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03012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4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24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246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4869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71" name="Google Shape;71;p4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" name="Google Shape;72;p4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58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368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p6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522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p6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112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2" name="Google Shape;102;p6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646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01" name="Google Shape;101;p6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2" name="Google Shape;102;p6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5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ctrTitle"/>
          </p:nvPr>
        </p:nvSpPr>
        <p:spPr>
          <a:xfrm>
            <a:off x="685800" y="1775354"/>
            <a:ext cx="77724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1371600" y="3238505"/>
            <a:ext cx="6400800" cy="1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626"/>
              </a:spcBef>
              <a:spcAft>
                <a:spcPts val="0"/>
              </a:spcAft>
              <a:buClr>
                <a:srgbClr val="D16349"/>
              </a:buClr>
              <a:buSzPts val="2380"/>
              <a:buFont typeface="Noto Sans Symbols"/>
              <a:buNone/>
              <a:defRPr sz="252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539"/>
              </a:spcBef>
              <a:spcAft>
                <a:spcPts val="0"/>
              </a:spcAft>
              <a:buClr>
                <a:srgbClr val="CCB400"/>
              </a:buClr>
              <a:buSzPts val="1680"/>
              <a:buFont typeface="Noto Sans Symbols"/>
              <a:buNone/>
              <a:defRPr sz="216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449"/>
              </a:spcBef>
              <a:spcAft>
                <a:spcPts val="0"/>
              </a:spcAft>
              <a:buClr>
                <a:srgbClr val="8CADAE"/>
              </a:buClr>
              <a:buSzPts val="1500"/>
              <a:buFont typeface="Noto Sans Symbols"/>
              <a:buNone/>
              <a:defRPr sz="180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404"/>
              </a:spcBef>
              <a:spcAft>
                <a:spcPts val="0"/>
              </a:spcAft>
              <a:buClr>
                <a:srgbClr val="8C7B70"/>
              </a:buClr>
              <a:buSzPts val="1260"/>
              <a:buFont typeface="Noto Sans Symbols"/>
              <a:buNone/>
              <a:defRPr sz="162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LED cover slid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/>
        </p:nvSpPr>
        <p:spPr>
          <a:xfrm>
            <a:off x="8159750" y="61912"/>
            <a:ext cx="914400" cy="204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" descr="Diodes logo (r) small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250" y="296862"/>
            <a:ext cx="1962150" cy="4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 descr="diodes web link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05550" y="5305425"/>
            <a:ext cx="1555750" cy="29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487" cy="3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" descr="bottom curv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 descr="LED std slide top strip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 descr="Diodes logo (r) small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 descr="gra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" descr="diodes web link.jpg"/>
          <p:cNvPicPr preferRelativeResize="0"/>
          <p:nvPr/>
        </p:nvPicPr>
        <p:blipFill rotWithShape="1">
          <a:blip r:embed="rId7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" descr="bottom curv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5" descr="LED std slide top strip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 descr="Diodes logo (r) small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 descr="gra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5" descr="diodes web link.jpg"/>
          <p:cNvPicPr preferRelativeResize="0"/>
          <p:nvPr/>
        </p:nvPicPr>
        <p:blipFill rotWithShape="1">
          <a:blip r:embed="rId7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7F7F7"/>
            </a:gs>
            <a:gs pos="74000">
              <a:srgbClr val="BCBCBC"/>
            </a:gs>
            <a:gs pos="83000">
              <a:srgbClr val="BCBCBC"/>
            </a:gs>
            <a:gs pos="100000">
              <a:srgbClr val="D2D2D2"/>
            </a:gs>
          </a:gsLst>
          <a:lin ang="5400000" scaled="0"/>
        </a:gra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/>
        </p:nvSpPr>
        <p:spPr>
          <a:xfrm>
            <a:off x="252412" y="1652587"/>
            <a:ext cx="4679950" cy="12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lang="en-US" sz="2800" b="1" dirty="0" smtClean="0">
                <a:solidFill>
                  <a:srgbClr val="FFFFFF"/>
                </a:solidFill>
              </a:rPr>
              <a:t>AL6562A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7142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Modelling Report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 txBox="1"/>
          <p:nvPr/>
        </p:nvSpPr>
        <p:spPr>
          <a:xfrm>
            <a:off x="252412" y="3314700"/>
            <a:ext cx="1981200" cy="23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dirty="0">
                <a:solidFill>
                  <a:srgbClr val="FFFFFF"/>
                </a:solidFill>
              </a:rPr>
              <a:t>8</a:t>
            </a:r>
            <a:r>
              <a:rPr lang="en-US" sz="1800" b="0" i="0" u="none" strike="noStrike" cap="none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/13/2020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8084179" y="72519"/>
            <a:ext cx="914400" cy="2047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</a:t>
            </a:r>
            <a:r>
              <a:rPr lang="en-US" sz="800" b="0" i="0" u="none" strike="noStrike" cap="none" dirty="0" smtClean="0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1.0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t>10</a:t>
            </a:fld>
            <a:endParaRPr sz="1100"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/>
          </p:nvPr>
        </p:nvSpPr>
        <p:spPr>
          <a:xfrm>
            <a:off x="167092" y="16702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Vin=120Vac,60Hz, 87.5W</a:t>
            </a:r>
            <a:endParaRPr sz="1800" dirty="0"/>
          </a:p>
        </p:txBody>
      </p:sp>
      <p:sp>
        <p:nvSpPr>
          <p:cNvPr id="12" name="Google Shape;95;p12"/>
          <p:cNvSpPr txBox="1">
            <a:spLocks noGrp="1"/>
          </p:cNvSpPr>
          <p:nvPr>
            <p:ph type="body" idx="1"/>
          </p:nvPr>
        </p:nvSpPr>
        <p:spPr>
          <a:xfrm>
            <a:off x="4924492" y="4704326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92" y="1389888"/>
            <a:ext cx="4063532" cy="31454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2544" y="1389888"/>
            <a:ext cx="4791456" cy="32454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5653968" y="1589148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61313" y="1590080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639524" y="2385673"/>
            <a:ext cx="252529" cy="57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760688" y="2385673"/>
            <a:ext cx="31298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58123" y="2077896"/>
            <a:ext cx="1606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Fpeak</a:t>
            </a:r>
            <a:r>
              <a:rPr lang="en-US" b="1" dirty="0" smtClean="0">
                <a:solidFill>
                  <a:srgbClr val="FF0000"/>
                </a:solidFill>
              </a:rPr>
              <a:t>= 94kHz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99" y="1028173"/>
            <a:ext cx="3148808" cy="32725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741614" y="1749296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VGATE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737249" y="2709289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VDS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737249" y="3669282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VBUS</a:t>
            </a:r>
            <a:endParaRPr lang="en-US" b="1" dirty="0"/>
          </a:p>
        </p:txBody>
      </p:sp>
      <p:sp>
        <p:nvSpPr>
          <p:cNvPr id="21" name="Google Shape;95;p12"/>
          <p:cNvSpPr txBox="1">
            <a:spLocks noGrp="1"/>
          </p:cNvSpPr>
          <p:nvPr>
            <p:ph type="body" idx="1"/>
          </p:nvPr>
        </p:nvSpPr>
        <p:spPr>
          <a:xfrm>
            <a:off x="296277" y="4704326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885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t>11</a:t>
            </a:fld>
            <a:endParaRPr sz="1100"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/>
          </p:nvPr>
        </p:nvSpPr>
        <p:spPr>
          <a:xfrm>
            <a:off x="167092" y="16702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Vin=120Vac,60Hz, 87.5W</a:t>
            </a:r>
            <a:endParaRPr sz="1800" dirty="0"/>
          </a:p>
        </p:txBody>
      </p:sp>
      <p:sp>
        <p:nvSpPr>
          <p:cNvPr id="12" name="Google Shape;95;p12"/>
          <p:cNvSpPr txBox="1">
            <a:spLocks noGrp="1"/>
          </p:cNvSpPr>
          <p:nvPr>
            <p:ph type="body" idx="1"/>
          </p:nvPr>
        </p:nvSpPr>
        <p:spPr>
          <a:xfrm>
            <a:off x="4825473" y="4668412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019" y="1047601"/>
            <a:ext cx="4559808" cy="351798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5958768" y="1143464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70402" y="1143464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67212" y="1846248"/>
            <a:ext cx="1606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Fvalley</a:t>
            </a:r>
            <a:r>
              <a:rPr lang="en-US" b="1" dirty="0" smtClean="0">
                <a:solidFill>
                  <a:srgbClr val="FF0000"/>
                </a:solidFill>
              </a:rPr>
              <a:t>= 112kHz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985768" y="2549619"/>
            <a:ext cx="252529" cy="57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143508" y="2549619"/>
            <a:ext cx="31298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2352"/>
            <a:ext cx="4450019" cy="32732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99" y="1028173"/>
            <a:ext cx="3148808" cy="3272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90382" y="1407920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VGATE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786017" y="2367913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VDS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786017" y="3327906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VBUS</a:t>
            </a:r>
            <a:endParaRPr lang="en-US" b="1" dirty="0"/>
          </a:p>
        </p:txBody>
      </p:sp>
      <p:sp>
        <p:nvSpPr>
          <p:cNvPr id="22" name="Google Shape;95;p12"/>
          <p:cNvSpPr txBox="1">
            <a:spLocks noGrp="1"/>
          </p:cNvSpPr>
          <p:nvPr>
            <p:ph type="body" idx="1"/>
          </p:nvPr>
        </p:nvSpPr>
        <p:spPr>
          <a:xfrm>
            <a:off x="265409" y="4634477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9498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t>12</a:t>
            </a:fld>
            <a:endParaRPr sz="1100" dirty="0"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/>
          </p:nvPr>
        </p:nvSpPr>
        <p:spPr>
          <a:xfrm>
            <a:off x="167092" y="16702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Vin=264Vac,50Hz, 87.5W</a:t>
            </a:r>
            <a:endParaRPr sz="1800" dirty="0"/>
          </a:p>
        </p:txBody>
      </p:sp>
      <p:sp>
        <p:nvSpPr>
          <p:cNvPr id="12" name="Google Shape;95;p12"/>
          <p:cNvSpPr txBox="1">
            <a:spLocks noGrp="1"/>
          </p:cNvSpPr>
          <p:nvPr>
            <p:ph type="body" idx="1"/>
          </p:nvPr>
        </p:nvSpPr>
        <p:spPr>
          <a:xfrm>
            <a:off x="4825473" y="4679090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0432"/>
            <a:ext cx="4303776" cy="3408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3776" y="1177824"/>
            <a:ext cx="4840224" cy="3401568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5958768" y="1143464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177794" y="1170432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94060" y="2169645"/>
            <a:ext cx="1606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Fpeak</a:t>
            </a:r>
            <a:r>
              <a:rPr lang="en-US" b="1" dirty="0" smtClean="0">
                <a:solidFill>
                  <a:srgbClr val="FF0000"/>
                </a:solidFill>
              </a:rPr>
              <a:t>= 150kHz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971125" y="2585708"/>
            <a:ext cx="13136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971125" y="2585708"/>
            <a:ext cx="21902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08" y="956955"/>
            <a:ext cx="3148808" cy="32725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741614" y="1846832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VGATE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737249" y="2806825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VDS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737249" y="3766818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VBUS</a:t>
            </a:r>
            <a:endParaRPr lang="en-US" b="1" dirty="0"/>
          </a:p>
        </p:txBody>
      </p:sp>
      <p:sp>
        <p:nvSpPr>
          <p:cNvPr id="20" name="Google Shape;95;p12"/>
          <p:cNvSpPr txBox="1">
            <a:spLocks noGrp="1"/>
          </p:cNvSpPr>
          <p:nvPr>
            <p:ph type="body" idx="1"/>
          </p:nvPr>
        </p:nvSpPr>
        <p:spPr>
          <a:xfrm>
            <a:off x="167092" y="4679090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38549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149938" y="44442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Vin=264Vac,50Hz, P=87.5W</a:t>
            </a:r>
            <a:endParaRPr sz="1800" dirty="0"/>
          </a:p>
        </p:txBody>
      </p:sp>
      <p:sp>
        <p:nvSpPr>
          <p:cNvPr id="26" name="Google Shape;95;p12"/>
          <p:cNvSpPr txBox="1">
            <a:spLocks noGrp="1"/>
          </p:cNvSpPr>
          <p:nvPr>
            <p:ph type="body" idx="1"/>
          </p:nvPr>
        </p:nvSpPr>
        <p:spPr>
          <a:xfrm>
            <a:off x="4843536" y="4434344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sp>
        <p:nvSpPr>
          <p:cNvPr id="27" name="Google Shape;95;p12"/>
          <p:cNvSpPr txBox="1">
            <a:spLocks noGrp="1"/>
          </p:cNvSpPr>
          <p:nvPr>
            <p:ph type="body" idx="1"/>
          </p:nvPr>
        </p:nvSpPr>
        <p:spPr>
          <a:xfrm>
            <a:off x="423193" y="4494771"/>
            <a:ext cx="3919200" cy="2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272" y="938209"/>
            <a:ext cx="4681728" cy="323145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594060" y="2169645"/>
            <a:ext cx="1606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Fvalley</a:t>
            </a:r>
            <a:r>
              <a:rPr lang="en-US" b="1" dirty="0" smtClean="0">
                <a:solidFill>
                  <a:srgbClr val="FF0000"/>
                </a:solidFill>
              </a:rPr>
              <a:t>= 287kHz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5922192" y="1009352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123360" y="991064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5864"/>
            <a:ext cx="4342393" cy="299572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5934549" y="2674919"/>
            <a:ext cx="119009" cy="187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922192" y="2674919"/>
            <a:ext cx="201168" cy="187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99" y="1028173"/>
            <a:ext cx="3148808" cy="3272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90382" y="1407920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VGATE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86017" y="2367913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VDS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86017" y="3327906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VBUS</a:t>
            </a:r>
            <a:endParaRPr lang="en-US" b="1" dirty="0"/>
          </a:p>
        </p:txBody>
      </p:sp>
      <p:sp>
        <p:nvSpPr>
          <p:cNvPr id="16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14</a:t>
            </a:r>
            <a:endParaRPr sz="1100" dirty="0"/>
          </a:p>
        </p:txBody>
      </p:sp>
    </p:spTree>
    <p:extLst>
      <p:ext uri="{BB962C8B-B14F-4D97-AF65-F5344CB8AC3E}">
        <p14:creationId xmlns:p14="http://schemas.microsoft.com/office/powerpoint/2010/main" val="1889440273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97536" y="30043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Vin=264Vac,50Hz, P=190W</a:t>
            </a:r>
            <a:endParaRPr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6" y="1463040"/>
            <a:ext cx="3938015" cy="29016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99" y="1028173"/>
            <a:ext cx="3148808" cy="327256"/>
          </a:xfrm>
          <a:prstGeom prst="rect">
            <a:avLst/>
          </a:prstGeom>
        </p:spPr>
      </p:pic>
      <p:sp>
        <p:nvSpPr>
          <p:cNvPr id="18" name="Google Shape;95;p12"/>
          <p:cNvSpPr txBox="1">
            <a:spLocks noGrp="1"/>
          </p:cNvSpPr>
          <p:nvPr>
            <p:ph type="body" idx="1"/>
          </p:nvPr>
        </p:nvSpPr>
        <p:spPr>
          <a:xfrm>
            <a:off x="4825473" y="4679090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sp>
        <p:nvSpPr>
          <p:cNvPr id="19" name="Google Shape;95;p12"/>
          <p:cNvSpPr txBox="1">
            <a:spLocks noGrp="1"/>
          </p:cNvSpPr>
          <p:nvPr>
            <p:ph type="body" idx="1"/>
          </p:nvPr>
        </p:nvSpPr>
        <p:spPr>
          <a:xfrm>
            <a:off x="423193" y="4494771"/>
            <a:ext cx="3919200" cy="2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6316" y="1317538"/>
            <a:ext cx="4851987" cy="3323660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6050208" y="1434402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515843" y="1404672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965229" y="2666478"/>
            <a:ext cx="1794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Fpeak</a:t>
            </a:r>
            <a:r>
              <a:rPr lang="en-US" b="1" dirty="0" smtClean="0">
                <a:solidFill>
                  <a:srgbClr val="FF0000"/>
                </a:solidFill>
              </a:rPr>
              <a:t>= 38.16kHz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059649" y="3179597"/>
            <a:ext cx="31594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208908" y="3169920"/>
            <a:ext cx="1306935" cy="96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475780" y="1572768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VGATE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629788" y="2707068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VDS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613376" y="3674133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VBUS</a:t>
            </a:r>
            <a:endParaRPr lang="en-US" b="1" dirty="0"/>
          </a:p>
        </p:txBody>
      </p:sp>
      <p:sp>
        <p:nvSpPr>
          <p:cNvPr id="16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15</a:t>
            </a:r>
            <a:endParaRPr sz="1100" dirty="0"/>
          </a:p>
        </p:txBody>
      </p:sp>
    </p:spTree>
    <p:extLst>
      <p:ext uri="{BB962C8B-B14F-4D97-AF65-F5344CB8AC3E}">
        <p14:creationId xmlns:p14="http://schemas.microsoft.com/office/powerpoint/2010/main" val="379493179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141273" y="81736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Vin=264Vac,50Hz, P=190W</a:t>
            </a:r>
            <a:endParaRPr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10" y="1407078"/>
            <a:ext cx="4365878" cy="32136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112" y="997158"/>
            <a:ext cx="4437888" cy="354676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6653712" y="1268359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827355" y="1224198"/>
            <a:ext cx="12357" cy="240430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10924" y="2167590"/>
            <a:ext cx="1794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Fvalley</a:t>
            </a:r>
            <a:r>
              <a:rPr lang="en-US" b="1" dirty="0" smtClean="0">
                <a:solidFill>
                  <a:srgbClr val="FF0000"/>
                </a:solidFill>
              </a:rPr>
              <a:t>= 258kHz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666069" y="2856789"/>
            <a:ext cx="161287" cy="120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695990" y="2848627"/>
            <a:ext cx="143722" cy="80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99" y="1028173"/>
            <a:ext cx="3148808" cy="32725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976753" y="2279371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VGATE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62554" y="1384811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VDS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29857" y="3352290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VBUS</a:t>
            </a:r>
            <a:endParaRPr lang="en-US" b="1" dirty="0"/>
          </a:p>
        </p:txBody>
      </p:sp>
      <p:sp>
        <p:nvSpPr>
          <p:cNvPr id="19" name="Google Shape;95;p12"/>
          <p:cNvSpPr txBox="1">
            <a:spLocks noGrp="1"/>
          </p:cNvSpPr>
          <p:nvPr>
            <p:ph type="body" idx="1"/>
          </p:nvPr>
        </p:nvSpPr>
        <p:spPr>
          <a:xfrm>
            <a:off x="4825473" y="4679090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sp>
        <p:nvSpPr>
          <p:cNvPr id="20" name="Google Shape;95;p12"/>
          <p:cNvSpPr txBox="1">
            <a:spLocks noGrp="1"/>
          </p:cNvSpPr>
          <p:nvPr>
            <p:ph type="body" idx="1"/>
          </p:nvPr>
        </p:nvSpPr>
        <p:spPr>
          <a:xfrm>
            <a:off x="423193" y="4494771"/>
            <a:ext cx="3919200" cy="2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  <p:sp>
        <p:nvSpPr>
          <p:cNvPr id="22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16</a:t>
            </a:r>
            <a:endParaRPr sz="1100" dirty="0"/>
          </a:p>
        </p:txBody>
      </p:sp>
    </p:spTree>
    <p:extLst>
      <p:ext uri="{BB962C8B-B14F-4D97-AF65-F5344CB8AC3E}">
        <p14:creationId xmlns:p14="http://schemas.microsoft.com/office/powerpoint/2010/main" val="113564024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399350" y="8977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Light Load conditions – Vin=264Vac,50Hz, </a:t>
            </a:r>
            <a:r>
              <a:rPr lang="en-US" sz="1800" dirty="0" err="1" smtClean="0"/>
              <a:t>Iout</a:t>
            </a:r>
            <a:r>
              <a:rPr lang="en-US" sz="1800" dirty="0" smtClean="0"/>
              <a:t>=250uA</a:t>
            </a:r>
            <a:endParaRPr sz="1800" dirty="0"/>
          </a:p>
        </p:txBody>
      </p:sp>
      <p:sp>
        <p:nvSpPr>
          <p:cNvPr id="34" name="Google Shape;95;p12"/>
          <p:cNvSpPr txBox="1">
            <a:spLocks noGrp="1"/>
          </p:cNvSpPr>
          <p:nvPr>
            <p:ph type="body" idx="1"/>
          </p:nvPr>
        </p:nvSpPr>
        <p:spPr>
          <a:xfrm>
            <a:off x="2808292" y="4714124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Fig 2: Results for Light load condition</a:t>
            </a:r>
            <a:endParaRPr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37006"/>
            <a:ext cx="9144000" cy="36409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657" y="1194306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Iout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62657" y="2857499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V</a:t>
            </a:r>
            <a:r>
              <a:rPr lang="en-US" b="1" dirty="0" err="1" smtClean="0"/>
              <a:t>out</a:t>
            </a:r>
            <a:endParaRPr lang="en-US" b="1" dirty="0"/>
          </a:p>
        </p:txBody>
      </p:sp>
      <p:sp>
        <p:nvSpPr>
          <p:cNvPr id="9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17</a:t>
            </a:r>
            <a:endParaRPr sz="1100" dirty="0"/>
          </a:p>
        </p:txBody>
      </p:sp>
    </p:spTree>
    <p:extLst>
      <p:ext uri="{BB962C8B-B14F-4D97-AF65-F5344CB8AC3E}">
        <p14:creationId xmlns:p14="http://schemas.microsoft.com/office/powerpoint/2010/main" val="4289668076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399350" y="8977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AL6562A used with AP3917C</a:t>
            </a:r>
            <a:endParaRPr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1181100"/>
            <a:ext cx="6286500" cy="3352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1217676"/>
            <a:ext cx="2560320" cy="3543300"/>
          </a:xfrm>
          <a:prstGeom prst="rect">
            <a:avLst/>
          </a:prstGeom>
        </p:spPr>
      </p:pic>
      <p:sp>
        <p:nvSpPr>
          <p:cNvPr id="6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18</a:t>
            </a:r>
            <a:endParaRPr sz="1100" dirty="0"/>
          </a:p>
        </p:txBody>
      </p:sp>
      <p:sp>
        <p:nvSpPr>
          <p:cNvPr id="9" name="Google Shape;95;p12"/>
          <p:cNvSpPr txBox="1">
            <a:spLocks noGrp="1"/>
          </p:cNvSpPr>
          <p:nvPr>
            <p:ph type="body" idx="1"/>
          </p:nvPr>
        </p:nvSpPr>
        <p:spPr>
          <a:xfrm>
            <a:off x="2808292" y="4714124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Fig 3: </a:t>
            </a:r>
            <a:r>
              <a:rPr lang="en-US" sz="1600" dirty="0" err="1" smtClean="0"/>
              <a:t>Simetrix</a:t>
            </a:r>
            <a:r>
              <a:rPr lang="en-US" sz="1600" dirty="0" smtClean="0"/>
              <a:t> </a:t>
            </a:r>
            <a:r>
              <a:rPr lang="en-US" sz="1600" dirty="0" err="1" smtClean="0"/>
              <a:t>Testbench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650654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399350" y="8977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No Load Condition- Vin=230Vac,50Hz</a:t>
            </a:r>
            <a:endParaRPr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12" y="1243583"/>
            <a:ext cx="4524375" cy="33832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4608" y="984885"/>
            <a:ext cx="4279391" cy="364197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5215221" y="3541776"/>
            <a:ext cx="145694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541009" y="3541776"/>
            <a:ext cx="1298447" cy="60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89516" y="3143273"/>
            <a:ext cx="1902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Startup time=130ms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205984" y="1292352"/>
            <a:ext cx="9237" cy="312565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839456" y="984885"/>
            <a:ext cx="6096" cy="32624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95597" y="1089695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V</a:t>
            </a:r>
            <a:r>
              <a:rPr lang="en-US" b="1" dirty="0" err="1" smtClean="0"/>
              <a:t>out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190207" y="2041091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Vin_ac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271197" y="3297161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Vcc</a:t>
            </a:r>
            <a:endParaRPr lang="en-US" b="1" dirty="0"/>
          </a:p>
        </p:txBody>
      </p:sp>
      <p:sp>
        <p:nvSpPr>
          <p:cNvPr id="17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19</a:t>
            </a:r>
            <a:endParaRPr sz="11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864" y="784091"/>
            <a:ext cx="2762250" cy="409575"/>
          </a:xfrm>
          <a:prstGeom prst="rect">
            <a:avLst/>
          </a:prstGeom>
        </p:spPr>
      </p:pic>
      <p:sp>
        <p:nvSpPr>
          <p:cNvPr id="19" name="Google Shape;76;p10"/>
          <p:cNvSpPr txBox="1">
            <a:spLocks noGrp="1"/>
          </p:cNvSpPr>
          <p:nvPr>
            <p:ph type="body" idx="1"/>
          </p:nvPr>
        </p:nvSpPr>
        <p:spPr>
          <a:xfrm>
            <a:off x="1504989" y="4812136"/>
            <a:ext cx="1472567" cy="20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  <p:sp>
        <p:nvSpPr>
          <p:cNvPr id="20" name="Google Shape;76;p10"/>
          <p:cNvSpPr txBox="1">
            <a:spLocks noGrp="1"/>
          </p:cNvSpPr>
          <p:nvPr>
            <p:ph type="body" idx="1"/>
          </p:nvPr>
        </p:nvSpPr>
        <p:spPr>
          <a:xfrm>
            <a:off x="6366889" y="4812136"/>
            <a:ext cx="1472567" cy="20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7633756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123864" y="137723"/>
            <a:ext cx="8229600" cy="491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Full Load Condition- </a:t>
            </a:r>
            <a:r>
              <a:rPr lang="en-US" sz="1800" dirty="0" smtClean="0"/>
              <a:t>Vin=230Vac</a:t>
            </a:r>
            <a:r>
              <a:rPr lang="en-US" sz="1800" dirty="0" smtClean="0"/>
              <a:t>, 50Hz </a:t>
            </a:r>
            <a:endParaRPr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2688" y="1036975"/>
            <a:ext cx="4291584" cy="364105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5096256" y="1207008"/>
            <a:ext cx="9237" cy="312565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007259" y="1243583"/>
            <a:ext cx="9237" cy="312565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047232" y="3730754"/>
            <a:ext cx="969264" cy="121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105494" y="3742944"/>
            <a:ext cx="926560" cy="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75590" y="3331863"/>
            <a:ext cx="1794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Startup time=90ms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95597" y="1516415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V</a:t>
            </a:r>
            <a:r>
              <a:rPr lang="en-US" b="1" dirty="0" err="1" smtClean="0"/>
              <a:t>out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190207" y="2467811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Vin_ac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271197" y="3723881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Vcc</a:t>
            </a:r>
            <a:endParaRPr lang="en-US" b="1" dirty="0"/>
          </a:p>
        </p:txBody>
      </p:sp>
      <p:sp>
        <p:nvSpPr>
          <p:cNvPr id="15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20</a:t>
            </a:r>
            <a:endParaRPr sz="1100" dirty="0"/>
          </a:p>
        </p:txBody>
      </p:sp>
      <p:sp>
        <p:nvSpPr>
          <p:cNvPr id="16" name="Google Shape;76;p10"/>
          <p:cNvSpPr txBox="1">
            <a:spLocks noGrp="1"/>
          </p:cNvSpPr>
          <p:nvPr>
            <p:ph type="body" idx="1"/>
          </p:nvPr>
        </p:nvSpPr>
        <p:spPr>
          <a:xfrm>
            <a:off x="6270975" y="4732109"/>
            <a:ext cx="1472567" cy="20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64" y="1243583"/>
            <a:ext cx="4524375" cy="31256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864" y="784091"/>
            <a:ext cx="2762250" cy="409575"/>
          </a:xfrm>
          <a:prstGeom prst="rect">
            <a:avLst/>
          </a:prstGeom>
        </p:spPr>
      </p:pic>
      <p:sp>
        <p:nvSpPr>
          <p:cNvPr id="17" name="Google Shape;76;p10"/>
          <p:cNvSpPr txBox="1">
            <a:spLocks noGrp="1"/>
          </p:cNvSpPr>
          <p:nvPr>
            <p:ph type="body" idx="1"/>
          </p:nvPr>
        </p:nvSpPr>
        <p:spPr>
          <a:xfrm>
            <a:off x="1657389" y="4671928"/>
            <a:ext cx="1472567" cy="20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8397846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ctrTitle"/>
          </p:nvPr>
        </p:nvSpPr>
        <p:spPr>
          <a:xfrm>
            <a:off x="2262175" y="1579462"/>
            <a:ext cx="4518000" cy="8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sz="2800" b="1" i="0" u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AL6562A</a:t>
            </a:r>
            <a:endParaRPr dirty="0"/>
          </a:p>
        </p:txBody>
      </p:sp>
      <p:graphicFrame>
        <p:nvGraphicFramePr>
          <p:cNvPr id="58" name="Google Shape;58;p8"/>
          <p:cNvGraphicFramePr/>
          <p:nvPr>
            <p:extLst>
              <p:ext uri="{D42A27DB-BD31-4B8C-83A1-F6EECF244321}">
                <p14:modId xmlns:p14="http://schemas.microsoft.com/office/powerpoint/2010/main" val="1841864245"/>
              </p:ext>
            </p:extLst>
          </p:nvPr>
        </p:nvGraphicFramePr>
        <p:xfrm>
          <a:off x="866776" y="2563812"/>
          <a:ext cx="7812787" cy="1115306"/>
        </p:xfrm>
        <a:graphic>
          <a:graphicData uri="http://schemas.openxmlformats.org/drawingml/2006/table">
            <a:tbl>
              <a:tblPr>
                <a:noFill/>
                <a:tableStyleId>{BEA42907-5DDE-4F9D-AFB3-B6574601A35B}</a:tableStyleId>
              </a:tblPr>
              <a:tblGrid>
                <a:gridCol w="882987"/>
                <a:gridCol w="1851475"/>
                <a:gridCol w="1609650"/>
                <a:gridCol w="1624750"/>
                <a:gridCol w="1843925"/>
              </a:tblGrid>
              <a:tr h="41365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Version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Details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Author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REMARKS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</a:tr>
              <a:tr h="35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1.0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dirty="0" err="1" smtClean="0">
                          <a:solidFill>
                            <a:schemeClr val="dk1"/>
                          </a:solidFill>
                        </a:rPr>
                        <a:t>Simetrix</a:t>
                      </a:r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schemeClr val="dk1"/>
                          </a:solidFill>
                        </a:rPr>
                        <a:t>results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 err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Sankalp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19</a:t>
                      </a:r>
                      <a:r>
                        <a:rPr lang="en-US" sz="1400" u="none" strike="noStrike" cap="none" baseline="0" dirty="0" smtClean="0">
                          <a:solidFill>
                            <a:schemeClr val="dk1"/>
                          </a:solidFill>
                        </a:rPr>
                        <a:t> JUNE 2020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First cut results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50" marB="45750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35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50" marB="45750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err="1" smtClean="0">
                          <a:solidFill>
                            <a:schemeClr val="tx1"/>
                          </a:solidFill>
                        </a:rPr>
                        <a:t>Simetrix</a:t>
                      </a:r>
                      <a:r>
                        <a:rPr lang="en-US" sz="1400" u="none" strike="noStrike" cap="none" baseline="0" dirty="0" smtClean="0">
                          <a:solidFill>
                            <a:schemeClr val="tx1"/>
                          </a:solidFill>
                        </a:rPr>
                        <a:t> results</a:t>
                      </a: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err="1" smtClean="0">
                          <a:solidFill>
                            <a:schemeClr val="tx1"/>
                          </a:solidFill>
                        </a:rPr>
                        <a:t>Sankalp</a:t>
                      </a:r>
                      <a:endParaRPr sz="1400" u="none" strike="noStrike" cap="none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13 AUG 2020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strike="noStrike" cap="none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Validation</a:t>
                      </a:r>
                      <a:r>
                        <a:rPr lang="en-US" sz="1600" u="none" strike="noStrike" cap="none" baseline="0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results</a:t>
                      </a:r>
                      <a:endParaRPr sz="160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50" marB="45750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8"/>
          <p:cNvSpPr txBox="1"/>
          <p:nvPr/>
        </p:nvSpPr>
        <p:spPr>
          <a:xfrm>
            <a:off x="343325" y="190450"/>
            <a:ext cx="57690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Version History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8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399350" y="8977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Over Voltage Protection</a:t>
            </a:r>
            <a:endParaRPr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2" y="1157287"/>
            <a:ext cx="9096375" cy="34004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885238" y="2857499"/>
            <a:ext cx="743712" cy="829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8010144" y="3695413"/>
            <a:ext cx="36576" cy="5595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168896" y="4263866"/>
            <a:ext cx="1975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Feedback resistor is opened to increase current via COMP pin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21</a:t>
            </a:r>
            <a:endParaRPr sz="1100" dirty="0"/>
          </a:p>
        </p:txBody>
      </p:sp>
      <p:sp>
        <p:nvSpPr>
          <p:cNvPr id="9" name="Google Shape;76;p10"/>
          <p:cNvSpPr txBox="1">
            <a:spLocks noGrp="1"/>
          </p:cNvSpPr>
          <p:nvPr>
            <p:ph type="body" idx="1"/>
          </p:nvPr>
        </p:nvSpPr>
        <p:spPr>
          <a:xfrm>
            <a:off x="2187696" y="4714124"/>
            <a:ext cx="4981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Fig 4 :Over Voltage Protection </a:t>
            </a:r>
            <a:r>
              <a:rPr lang="en-US" sz="1600" dirty="0" err="1" smtClean="0"/>
              <a:t>Testbench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842601504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399350" y="8977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Over Voltage Protection</a:t>
            </a:r>
            <a:endParaRPr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72" y="1049482"/>
            <a:ext cx="8948928" cy="3616036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1740315" y="1049482"/>
            <a:ext cx="9237" cy="312565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1749552" y="2023872"/>
            <a:ext cx="676656" cy="243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35444" y="1869983"/>
            <a:ext cx="2941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Current in COMP pin exceeds 40uA causing switching to stop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95597" y="1089695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Icomp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195597" y="1977704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Vout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277294" y="3013834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Vcc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358992" y="3636918"/>
            <a:ext cx="70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IL</a:t>
            </a:r>
            <a:endParaRPr lang="en-US" b="1" dirty="0"/>
          </a:p>
        </p:txBody>
      </p:sp>
      <p:sp>
        <p:nvSpPr>
          <p:cNvPr id="14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22</a:t>
            </a:r>
            <a:endParaRPr sz="1100" dirty="0"/>
          </a:p>
        </p:txBody>
      </p:sp>
      <p:sp>
        <p:nvSpPr>
          <p:cNvPr id="16" name="Google Shape;76;p10"/>
          <p:cNvSpPr txBox="1">
            <a:spLocks noGrp="1"/>
          </p:cNvSpPr>
          <p:nvPr>
            <p:ph type="body" idx="1"/>
          </p:nvPr>
        </p:nvSpPr>
        <p:spPr>
          <a:xfrm>
            <a:off x="2153638" y="4550612"/>
            <a:ext cx="4981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Fig 5:OVP Protection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221285432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399350" y="8977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INV Disable</a:t>
            </a:r>
            <a:endParaRPr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4581"/>
            <a:ext cx="9144000" cy="330583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44384" y="2621280"/>
            <a:ext cx="743712" cy="829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278368" y="3450336"/>
            <a:ext cx="109728" cy="4267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68896" y="3877056"/>
            <a:ext cx="1975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Feedback reduced to  pull INV below 0.47V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23</a:t>
            </a:r>
            <a:endParaRPr sz="1100" dirty="0"/>
          </a:p>
        </p:txBody>
      </p:sp>
      <p:sp>
        <p:nvSpPr>
          <p:cNvPr id="10" name="Google Shape;76;p10"/>
          <p:cNvSpPr txBox="1">
            <a:spLocks noGrp="1"/>
          </p:cNvSpPr>
          <p:nvPr>
            <p:ph type="body" idx="1"/>
          </p:nvPr>
        </p:nvSpPr>
        <p:spPr>
          <a:xfrm>
            <a:off x="2153638" y="4550612"/>
            <a:ext cx="4981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Fig 6: INV Disable </a:t>
            </a:r>
            <a:r>
              <a:rPr lang="en-US" sz="1600" dirty="0" err="1" smtClean="0"/>
              <a:t>Testbench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76622951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399350" y="8977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INV </a:t>
            </a:r>
            <a:r>
              <a:rPr lang="en-US" sz="1800" dirty="0" smtClean="0"/>
              <a:t>Disable</a:t>
            </a:r>
            <a:endParaRPr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0673"/>
            <a:ext cx="9144000" cy="3620502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886107" y="1097279"/>
            <a:ext cx="9237" cy="312565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895344" y="2157984"/>
            <a:ext cx="262128" cy="3535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86107" y="1850207"/>
            <a:ext cx="2304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INV Disable occurs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27344" y="3051702"/>
            <a:ext cx="70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IL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127344" y="1626117"/>
            <a:ext cx="70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INV</a:t>
            </a:r>
            <a:endParaRPr lang="en-US" b="1" dirty="0"/>
          </a:p>
        </p:txBody>
      </p:sp>
      <p:sp>
        <p:nvSpPr>
          <p:cNvPr id="12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24</a:t>
            </a:r>
            <a:endParaRPr sz="1100" dirty="0"/>
          </a:p>
        </p:txBody>
      </p:sp>
      <p:sp>
        <p:nvSpPr>
          <p:cNvPr id="13" name="Google Shape;76;p10"/>
          <p:cNvSpPr txBox="1">
            <a:spLocks noGrp="1"/>
          </p:cNvSpPr>
          <p:nvPr>
            <p:ph type="body" idx="1"/>
          </p:nvPr>
        </p:nvSpPr>
        <p:spPr>
          <a:xfrm>
            <a:off x="2153638" y="4550612"/>
            <a:ext cx="4981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Fig 7: INV Disable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20523543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4;p11"/>
          <p:cNvSpPr txBox="1">
            <a:spLocks noGrp="1"/>
          </p:cNvSpPr>
          <p:nvPr>
            <p:ph type="title"/>
          </p:nvPr>
        </p:nvSpPr>
        <p:spPr>
          <a:xfrm>
            <a:off x="399350" y="8977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ZCD Disable</a:t>
            </a:r>
            <a:endParaRPr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62" y="1037853"/>
            <a:ext cx="8875776" cy="3367959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4727355" y="1280159"/>
            <a:ext cx="9237" cy="312565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3669792" y="2806409"/>
            <a:ext cx="1914144" cy="1219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727355" y="2496836"/>
            <a:ext cx="516760" cy="3217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44115" y="1973615"/>
            <a:ext cx="2304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Switching  is observed when VCC&gt;12V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32193" y="1959935"/>
            <a:ext cx="2304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ZCD Pin is forced to 0V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284337" y="2267712"/>
            <a:ext cx="0" cy="3535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8148" y="4815803"/>
            <a:ext cx="7819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Note: ZCD clamping had to removed to force ZCD pin to 0V 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127344" y="1626117"/>
            <a:ext cx="70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ZCD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127344" y="2974848"/>
            <a:ext cx="703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VCC</a:t>
            </a:r>
            <a:endParaRPr lang="en-US" b="1" dirty="0"/>
          </a:p>
        </p:txBody>
      </p:sp>
      <p:sp>
        <p:nvSpPr>
          <p:cNvPr id="18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25</a:t>
            </a:r>
            <a:endParaRPr sz="1100" dirty="0"/>
          </a:p>
        </p:txBody>
      </p:sp>
      <p:sp>
        <p:nvSpPr>
          <p:cNvPr id="19" name="Google Shape;76;p10"/>
          <p:cNvSpPr txBox="1">
            <a:spLocks noGrp="1"/>
          </p:cNvSpPr>
          <p:nvPr>
            <p:ph type="body" idx="1"/>
          </p:nvPr>
        </p:nvSpPr>
        <p:spPr>
          <a:xfrm>
            <a:off x="2153638" y="4550612"/>
            <a:ext cx="4981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Fig 8: ZCD Disable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4140073880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>
            <a:spLocks noGrp="1"/>
          </p:cNvSpPr>
          <p:nvPr>
            <p:ph type="body" idx="3"/>
          </p:nvPr>
        </p:nvSpPr>
        <p:spPr>
          <a:xfrm>
            <a:off x="2434175" y="245721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/>
              <a:t>THANK YOU</a:t>
            </a:r>
            <a:endParaRPr/>
          </a:p>
        </p:txBody>
      </p:sp>
      <p:sp>
        <p:nvSpPr>
          <p:cNvPr id="159" name="Google Shape;159;p17"/>
          <p:cNvSpPr txBox="1">
            <a:spLocks noGrp="1"/>
          </p:cNvSpPr>
          <p:nvPr>
            <p:ph type="sldNum" idx="12"/>
          </p:nvPr>
        </p:nvSpPr>
        <p:spPr>
          <a:xfrm>
            <a:off x="8370875" y="5362575"/>
            <a:ext cx="354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r>
              <a:rPr lang="en-US" sz="1100" dirty="0" smtClean="0"/>
              <a:t>26</a:t>
            </a:r>
            <a:endParaRPr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Contents</a:t>
            </a:r>
            <a:endParaRPr/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9"/>
          <p:cNvSpPr txBox="1"/>
          <p:nvPr/>
        </p:nvSpPr>
        <p:spPr>
          <a:xfrm>
            <a:off x="6007100" y="1301750"/>
            <a:ext cx="28767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1"/>
          </p:nvPr>
        </p:nvSpPr>
        <p:spPr>
          <a:xfrm>
            <a:off x="457200" y="873125"/>
            <a:ext cx="8004000" cy="39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2520"/>
              <a:buNone/>
            </a:pPr>
            <a:endParaRPr sz="1400" dirty="0"/>
          </a:p>
          <a:p>
            <a:pPr marL="246062" lvl="0" indent="-213042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r>
              <a:rPr lang="en-US" sz="1400" dirty="0" smtClean="0"/>
              <a:t>Startup Results</a:t>
            </a:r>
            <a:endParaRPr sz="1400" dirty="0"/>
          </a:p>
          <a:p>
            <a:pPr marL="246062" lvl="0" indent="-213042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r>
              <a:rPr lang="en-US" sz="1400" dirty="0" smtClean="0"/>
              <a:t>Load Transients</a:t>
            </a:r>
          </a:p>
          <a:p>
            <a:pPr marL="246061" lvl="0" indent="-213041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r>
              <a:rPr lang="en-US" sz="1400" dirty="0" smtClean="0"/>
              <a:t>Steady state Results</a:t>
            </a:r>
          </a:p>
          <a:p>
            <a:pPr marL="246061" lvl="0" indent="-213041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r>
              <a:rPr lang="en-US" sz="1400" dirty="0" smtClean="0"/>
              <a:t>Results for Light Load Conditions</a:t>
            </a:r>
          </a:p>
          <a:p>
            <a:pPr marL="246061" lvl="0" indent="-213041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r>
              <a:rPr lang="en-US" sz="1400" dirty="0" smtClean="0"/>
              <a:t>Over Voltage Protection</a:t>
            </a:r>
          </a:p>
          <a:p>
            <a:pPr marL="246061" lvl="0" indent="-213041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r>
              <a:rPr lang="en-US" sz="1400" dirty="0" smtClean="0"/>
              <a:t>INV Disable</a:t>
            </a:r>
          </a:p>
          <a:p>
            <a:pPr marL="246061" lvl="0" indent="-213041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r>
              <a:rPr lang="en-US" sz="1400" dirty="0" smtClean="0"/>
              <a:t>ZCD Disable</a:t>
            </a:r>
          </a:p>
          <a:p>
            <a:pPr marL="246061" lvl="0" indent="-213041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endParaRPr lang="en-US" sz="1400" dirty="0" smtClean="0"/>
          </a:p>
          <a:p>
            <a:pPr marL="246061" lvl="0" indent="-213041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endParaRPr lang="en-US" sz="1400" dirty="0" smtClean="0"/>
          </a:p>
          <a:p>
            <a:pPr marL="246061" lvl="0" indent="-213041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endParaRPr lang="en-US" sz="1400" dirty="0" smtClean="0"/>
          </a:p>
          <a:p>
            <a:pPr marL="246061" lvl="0" indent="-213041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1400"/>
              <a:buChar char="▪"/>
            </a:pPr>
            <a:endParaRPr sz="1400" dirty="0"/>
          </a:p>
          <a:p>
            <a:pPr marL="457200" lvl="0" indent="0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None/>
            </a:pPr>
            <a:endParaRPr sz="1400" dirty="0"/>
          </a:p>
          <a:p>
            <a:pPr marL="457200" lvl="0" indent="0" algn="l" rtl="0">
              <a:lnSpc>
                <a:spcPct val="150000"/>
              </a:lnSpc>
              <a:spcBef>
                <a:spcPts val="160"/>
              </a:spcBef>
              <a:spcAft>
                <a:spcPts val="0"/>
              </a:spcAft>
              <a:buSzPts val="2520"/>
              <a:buNone/>
            </a:pPr>
            <a:endParaRPr sz="1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t>4</a:t>
            </a:fld>
            <a:endParaRPr sz="1100"/>
          </a:p>
        </p:txBody>
      </p:sp>
      <p:sp>
        <p:nvSpPr>
          <p:cNvPr id="75" name="Google Shape;75;p10"/>
          <p:cNvSpPr txBox="1">
            <a:spLocks noGrp="1"/>
          </p:cNvSpPr>
          <p:nvPr>
            <p:ph type="title"/>
          </p:nvPr>
        </p:nvSpPr>
        <p:spPr>
          <a:xfrm>
            <a:off x="399350" y="8977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err="1" smtClean="0"/>
              <a:t>Testbench</a:t>
            </a:r>
            <a:endParaRPr sz="1800" dirty="0"/>
          </a:p>
        </p:txBody>
      </p:sp>
      <p:sp>
        <p:nvSpPr>
          <p:cNvPr id="76" name="Google Shape;76;p10"/>
          <p:cNvSpPr txBox="1">
            <a:spLocks noGrp="1"/>
          </p:cNvSpPr>
          <p:nvPr>
            <p:ph type="body" idx="1"/>
          </p:nvPr>
        </p:nvSpPr>
        <p:spPr>
          <a:xfrm>
            <a:off x="2153638" y="4550612"/>
            <a:ext cx="4981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Fig 1:Simetrix </a:t>
            </a:r>
            <a:r>
              <a:rPr lang="en-US" sz="1600" dirty="0" err="1" smtClean="0"/>
              <a:t>Testbench</a:t>
            </a:r>
            <a:endParaRPr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" y="902209"/>
            <a:ext cx="9086850" cy="3579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t>5</a:t>
            </a:fld>
            <a:endParaRPr sz="1100"/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Startup Results : Vin=264Vac, </a:t>
            </a:r>
            <a:r>
              <a:rPr lang="en-US" sz="1800" dirty="0" err="1" smtClean="0"/>
              <a:t>Vout</a:t>
            </a:r>
            <a:r>
              <a:rPr lang="en-US" sz="1800" dirty="0" smtClean="0"/>
              <a:t>=395V, </a:t>
            </a:r>
            <a:r>
              <a:rPr lang="en-US" sz="1800" dirty="0" err="1" smtClean="0"/>
              <a:t>Iout</a:t>
            </a:r>
            <a:r>
              <a:rPr lang="en-US" sz="1800" dirty="0" smtClean="0"/>
              <a:t>=0.48A</a:t>
            </a:r>
            <a:endParaRPr sz="1800" dirty="0"/>
          </a:p>
        </p:txBody>
      </p:sp>
      <p:sp>
        <p:nvSpPr>
          <p:cNvPr id="95" name="Google Shape;95;p12"/>
          <p:cNvSpPr txBox="1">
            <a:spLocks noGrp="1"/>
          </p:cNvSpPr>
          <p:nvPr>
            <p:ph type="body" idx="1"/>
          </p:nvPr>
        </p:nvSpPr>
        <p:spPr>
          <a:xfrm>
            <a:off x="4912073" y="4456300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928" y="821215"/>
            <a:ext cx="4768553" cy="33826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46048"/>
            <a:ext cx="4267200" cy="30577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1" y="821215"/>
            <a:ext cx="4234449" cy="324833"/>
          </a:xfrm>
          <a:prstGeom prst="rect">
            <a:avLst/>
          </a:prstGeom>
        </p:spPr>
      </p:pic>
      <p:sp>
        <p:nvSpPr>
          <p:cNvPr id="8" name="Google Shape;95;p12"/>
          <p:cNvSpPr txBox="1">
            <a:spLocks noGrp="1"/>
          </p:cNvSpPr>
          <p:nvPr>
            <p:ph type="body" idx="1"/>
          </p:nvPr>
        </p:nvSpPr>
        <p:spPr>
          <a:xfrm>
            <a:off x="174000" y="4516498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4690474" y="1996545"/>
            <a:ext cx="786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Vin_ac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90475" y="962071"/>
            <a:ext cx="786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Vout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90475" y="3100183"/>
            <a:ext cx="786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Vcc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t>6</a:t>
            </a:fld>
            <a:endParaRPr sz="1100"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/>
          </p:nvPr>
        </p:nvSpPr>
        <p:spPr>
          <a:xfrm>
            <a:off x="158496" y="11535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Load Transient - Undershoot</a:t>
            </a:r>
            <a:endParaRPr sz="1800" dirty="0"/>
          </a:p>
        </p:txBody>
      </p:sp>
      <p:sp>
        <p:nvSpPr>
          <p:cNvPr id="12" name="Google Shape;95;p12"/>
          <p:cNvSpPr txBox="1">
            <a:spLocks noGrp="1"/>
          </p:cNvSpPr>
          <p:nvPr>
            <p:ph type="body" idx="1"/>
          </p:nvPr>
        </p:nvSpPr>
        <p:spPr>
          <a:xfrm>
            <a:off x="4915896" y="4623704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3776" y="796178"/>
            <a:ext cx="4840224" cy="3612018"/>
          </a:xfrm>
          <a:prstGeom prst="rect">
            <a:avLst/>
          </a:prstGeom>
        </p:spPr>
      </p:pic>
      <p:cxnSp>
        <p:nvCxnSpPr>
          <p:cNvPr id="29" name="Straight Connector 28"/>
          <p:cNvCxnSpPr/>
          <p:nvPr/>
        </p:nvCxnSpPr>
        <p:spPr>
          <a:xfrm flipV="1">
            <a:off x="6380777" y="2088466"/>
            <a:ext cx="1990096" cy="855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600648" y="1606257"/>
            <a:ext cx="766119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6975876" y="1569890"/>
            <a:ext cx="7831" cy="255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980237" y="1817025"/>
            <a:ext cx="0" cy="2714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216689" y="1693473"/>
            <a:ext cx="1767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Undershoot=26.8V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92" y="1255776"/>
            <a:ext cx="4172423" cy="315242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92" y="760863"/>
            <a:ext cx="2400300" cy="5238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90475" y="962071"/>
            <a:ext cx="786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Vout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90475" y="2651584"/>
            <a:ext cx="786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I</a:t>
            </a:r>
            <a:r>
              <a:rPr lang="en-US" b="1" dirty="0" err="1" smtClean="0"/>
              <a:t>out</a:t>
            </a:r>
            <a:endParaRPr lang="en-US" b="1" dirty="0"/>
          </a:p>
        </p:txBody>
      </p:sp>
      <p:sp>
        <p:nvSpPr>
          <p:cNvPr id="15" name="Google Shape;95;p12"/>
          <p:cNvSpPr txBox="1">
            <a:spLocks noGrp="1"/>
          </p:cNvSpPr>
          <p:nvPr>
            <p:ph type="body" idx="1"/>
          </p:nvPr>
        </p:nvSpPr>
        <p:spPr>
          <a:xfrm>
            <a:off x="171203" y="4601494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t>7</a:t>
            </a:fld>
            <a:endParaRPr sz="1100"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/>
          </p:nvPr>
        </p:nvSpPr>
        <p:spPr>
          <a:xfrm>
            <a:off x="158496" y="42203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Load Transient - Overshoot</a:t>
            </a:r>
            <a:endParaRPr sz="1800" dirty="0"/>
          </a:p>
        </p:txBody>
      </p:sp>
      <p:sp>
        <p:nvSpPr>
          <p:cNvPr id="12" name="Google Shape;95;p12"/>
          <p:cNvSpPr txBox="1">
            <a:spLocks noGrp="1"/>
          </p:cNvSpPr>
          <p:nvPr>
            <p:ph type="body" idx="1"/>
          </p:nvPr>
        </p:nvSpPr>
        <p:spPr>
          <a:xfrm>
            <a:off x="5111985" y="4745474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92" y="760863"/>
            <a:ext cx="2400300" cy="5238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1105" y="949171"/>
            <a:ext cx="4450080" cy="3712602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5028006" y="1094128"/>
            <a:ext cx="1990096" cy="855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28006" y="1425466"/>
            <a:ext cx="766119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571203" y="1094128"/>
            <a:ext cx="7832" cy="2051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571203" y="1291138"/>
            <a:ext cx="4361" cy="1842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34097" y="952143"/>
            <a:ext cx="1878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     overshoot=20.1V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92" y="1299241"/>
            <a:ext cx="4458857" cy="33625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90382" y="1407920"/>
            <a:ext cx="786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Vout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790382" y="3097433"/>
            <a:ext cx="786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I</a:t>
            </a:r>
            <a:r>
              <a:rPr lang="en-US" b="1" dirty="0" err="1" smtClean="0"/>
              <a:t>out</a:t>
            </a:r>
            <a:endParaRPr lang="en-US" b="1" dirty="0"/>
          </a:p>
        </p:txBody>
      </p:sp>
      <p:sp>
        <p:nvSpPr>
          <p:cNvPr id="20" name="Google Shape;95;p12"/>
          <p:cNvSpPr txBox="1">
            <a:spLocks noGrp="1"/>
          </p:cNvSpPr>
          <p:nvPr>
            <p:ph type="body" idx="1"/>
          </p:nvPr>
        </p:nvSpPr>
        <p:spPr>
          <a:xfrm>
            <a:off x="314420" y="4676276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65513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t>8</a:t>
            </a:fld>
            <a:endParaRPr sz="1100"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/>
          </p:nvPr>
        </p:nvSpPr>
        <p:spPr>
          <a:xfrm>
            <a:off x="109894" y="150889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Vin=120Vac,60Hz, 190W</a:t>
            </a:r>
            <a:endParaRPr sz="1800" dirty="0"/>
          </a:p>
        </p:txBody>
      </p:sp>
      <p:sp>
        <p:nvSpPr>
          <p:cNvPr id="12" name="Google Shape;95;p12"/>
          <p:cNvSpPr txBox="1">
            <a:spLocks noGrp="1"/>
          </p:cNvSpPr>
          <p:nvPr>
            <p:ph type="body" idx="1"/>
          </p:nvPr>
        </p:nvSpPr>
        <p:spPr>
          <a:xfrm>
            <a:off x="4793630" y="4427428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24" y="1180103"/>
            <a:ext cx="4372988" cy="30748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8194" y="1180103"/>
            <a:ext cx="4695806" cy="3172441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6404585" y="1407105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698512" y="1390500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992907" y="1925933"/>
            <a:ext cx="1606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Fpeak</a:t>
            </a:r>
            <a:r>
              <a:rPr lang="en-US" b="1" dirty="0" smtClean="0">
                <a:solidFill>
                  <a:srgbClr val="FF0000"/>
                </a:solidFill>
              </a:rPr>
              <a:t>= 46kHz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403137" y="2748269"/>
            <a:ext cx="20196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532732" y="2734771"/>
            <a:ext cx="178137" cy="134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Google Shape;95;p12"/>
          <p:cNvSpPr txBox="1">
            <a:spLocks noGrp="1"/>
          </p:cNvSpPr>
          <p:nvPr>
            <p:ph type="body" idx="1"/>
          </p:nvPr>
        </p:nvSpPr>
        <p:spPr>
          <a:xfrm>
            <a:off x="255218" y="4427428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407" y="795290"/>
            <a:ext cx="2885564" cy="38229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90382" y="1407920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VGATE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86017" y="2367913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VDS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786017" y="3327906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VBUS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8378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370873" y="5362575"/>
            <a:ext cx="3738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t>9</a:t>
            </a:fld>
            <a:endParaRPr sz="1100"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/>
          </p:nvPr>
        </p:nvSpPr>
        <p:spPr>
          <a:xfrm>
            <a:off x="179284" y="144303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800" dirty="0" smtClean="0"/>
              <a:t>Vin=120Vac,60Hz, 190W</a:t>
            </a:r>
            <a:endParaRPr sz="1800" dirty="0"/>
          </a:p>
        </p:txBody>
      </p:sp>
      <p:sp>
        <p:nvSpPr>
          <p:cNvPr id="12" name="Google Shape;95;p12"/>
          <p:cNvSpPr txBox="1">
            <a:spLocks noGrp="1"/>
          </p:cNvSpPr>
          <p:nvPr>
            <p:ph type="body" idx="1"/>
          </p:nvPr>
        </p:nvSpPr>
        <p:spPr>
          <a:xfrm>
            <a:off x="5111831" y="4390637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err="1" smtClean="0"/>
              <a:t>Simetrix</a:t>
            </a:r>
            <a:endParaRPr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14" y="1095021"/>
            <a:ext cx="4180272" cy="295635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501" y="1095021"/>
            <a:ext cx="4740499" cy="3172179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5890625" y="1126784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00400" y="1211196"/>
            <a:ext cx="12357" cy="23601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312757" y="2019913"/>
            <a:ext cx="252529" cy="57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577643" y="2019913"/>
            <a:ext cx="31298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087435" y="1719993"/>
            <a:ext cx="1606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Fvalley</a:t>
            </a:r>
            <a:r>
              <a:rPr lang="en-US" b="1" dirty="0" smtClean="0">
                <a:solidFill>
                  <a:srgbClr val="FF0000"/>
                </a:solidFill>
              </a:rPr>
              <a:t>= 76kHz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14" y="744643"/>
            <a:ext cx="3148808" cy="3272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07502" y="1407920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VGATE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64097" y="2367913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VDS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590945" y="3327906"/>
            <a:ext cx="866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VBUS</a:t>
            </a:r>
            <a:endParaRPr lang="en-US" b="1" dirty="0"/>
          </a:p>
        </p:txBody>
      </p:sp>
      <p:sp>
        <p:nvSpPr>
          <p:cNvPr id="16" name="Google Shape;95;p12"/>
          <p:cNvSpPr txBox="1">
            <a:spLocks noGrp="1"/>
          </p:cNvSpPr>
          <p:nvPr>
            <p:ph type="body" idx="1"/>
          </p:nvPr>
        </p:nvSpPr>
        <p:spPr>
          <a:xfrm>
            <a:off x="179284" y="4390637"/>
            <a:ext cx="39192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sz="1600" dirty="0" smtClean="0"/>
              <a:t>Bench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29820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7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6925</TotalTime>
  <Words>373</Words>
  <Application>Microsoft Office PowerPoint</Application>
  <PresentationFormat>On-screen Show (16:10)</PresentationFormat>
  <Paragraphs>199</Paragraphs>
  <Slides>25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Noto Sans Symbols</vt:lpstr>
      <vt:lpstr>2_Zetex</vt:lpstr>
      <vt:lpstr>17_Zetex</vt:lpstr>
      <vt:lpstr>9_Zetex</vt:lpstr>
      <vt:lpstr>PowerPoint Presentation</vt:lpstr>
      <vt:lpstr>AL6562A</vt:lpstr>
      <vt:lpstr>Contents</vt:lpstr>
      <vt:lpstr>Testbench</vt:lpstr>
      <vt:lpstr>Startup Results : Vin=264Vac, Vout=395V, Iout=0.48A</vt:lpstr>
      <vt:lpstr>Load Transient - Undershoot</vt:lpstr>
      <vt:lpstr>Load Transient - Overshoot</vt:lpstr>
      <vt:lpstr>Vin=120Vac,60Hz, 190W</vt:lpstr>
      <vt:lpstr>Vin=120Vac,60Hz, 190W</vt:lpstr>
      <vt:lpstr>Vin=120Vac,60Hz, 87.5W</vt:lpstr>
      <vt:lpstr>Vin=120Vac,60Hz, 87.5W</vt:lpstr>
      <vt:lpstr>Vin=264Vac,50Hz, 87.5W</vt:lpstr>
      <vt:lpstr>Vin=264Vac,50Hz, P=87.5W</vt:lpstr>
      <vt:lpstr>Vin=264Vac,50Hz, P=190W</vt:lpstr>
      <vt:lpstr>Vin=264Vac,50Hz, P=190W</vt:lpstr>
      <vt:lpstr>Light Load conditions – Vin=264Vac,50Hz, Iout=250uA</vt:lpstr>
      <vt:lpstr>AL6562A used with AP3917C</vt:lpstr>
      <vt:lpstr>No Load Condition- Vin=230Vac,50Hz</vt:lpstr>
      <vt:lpstr>Full Load Condition- Vin=230Vac, 50Hz </vt:lpstr>
      <vt:lpstr>Over Voltage Protection</vt:lpstr>
      <vt:lpstr>Over Voltage Protection</vt:lpstr>
      <vt:lpstr>INV Disable</vt:lpstr>
      <vt:lpstr>INV Disable</vt:lpstr>
      <vt:lpstr>ZCD Disable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ShriKrishna Bhat</cp:lastModifiedBy>
  <cp:revision>115</cp:revision>
  <dcterms:modified xsi:type="dcterms:W3CDTF">2020-08-13T16:36:36Z</dcterms:modified>
</cp:coreProperties>
</file>